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8C7B85-B364-4B62-B399-2DB712F0995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472986-B7CE-4FA0-BE06-00B3C2012B7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oe.org/selpa/Resources-Info/english%20lang/ELD_ELA%20Standard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hyperlink" Target="http://www.cde.ca.gov/sp/el/er/documents/sbeoverviewpld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with SIOP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Jack </a:t>
            </a:r>
            <a:r>
              <a:rPr lang="en-US" dirty="0" err="1" smtClean="0"/>
              <a:t>Plotkin</a:t>
            </a:r>
            <a:r>
              <a:rPr lang="en-US" dirty="0" smtClean="0"/>
              <a:t> – EDUC 6081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7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Scaffolding</a:t>
            </a:r>
          </a:p>
          <a:p>
            <a:pPr lvl="1"/>
            <a:r>
              <a:rPr lang="en-US" dirty="0" smtClean="0"/>
              <a:t>I Do, We Do, You Do</a:t>
            </a:r>
          </a:p>
          <a:p>
            <a:pPr lvl="1"/>
            <a:r>
              <a:rPr lang="en-US" dirty="0" smtClean="0"/>
              <a:t>Using Think </a:t>
            </a:r>
            <a:r>
              <a:rPr lang="en-US" dirty="0" err="1" smtClean="0"/>
              <a:t>Alouds</a:t>
            </a:r>
            <a:endParaRPr lang="en-US" dirty="0" smtClean="0"/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Increasing Independence</a:t>
            </a:r>
          </a:p>
          <a:p>
            <a:pPr lvl="2"/>
            <a:r>
              <a:rPr lang="en-US" dirty="0" smtClean="0"/>
              <a:t>Whole Class </a:t>
            </a:r>
            <a:r>
              <a:rPr lang="en-US" dirty="0" smtClean="0">
                <a:sym typeface="Wingdings" pitchFamily="2" charset="2"/>
              </a:rPr>
              <a:t> Small Group  Partners  Individual Work</a:t>
            </a: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Types</a:t>
            </a:r>
          </a:p>
          <a:p>
            <a:pPr lvl="1"/>
            <a:r>
              <a:rPr lang="en-US" dirty="0" smtClean="0"/>
              <a:t>Knowledge Level</a:t>
            </a:r>
          </a:p>
          <a:p>
            <a:pPr lvl="1"/>
            <a:r>
              <a:rPr lang="en-US" dirty="0" smtClean="0"/>
              <a:t>Understanding Level</a:t>
            </a:r>
          </a:p>
          <a:p>
            <a:pPr lvl="1"/>
            <a:r>
              <a:rPr lang="en-US" dirty="0" smtClean="0"/>
              <a:t>Open Ended or One Answer?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Strategies</a:t>
            </a:r>
          </a:p>
          <a:p>
            <a:r>
              <a:rPr lang="en-US" dirty="0" smtClean="0"/>
              <a:t>Grouping Configurations</a:t>
            </a:r>
          </a:p>
          <a:p>
            <a:r>
              <a:rPr lang="en-US" dirty="0" smtClean="0"/>
              <a:t>Wait Time</a:t>
            </a:r>
          </a:p>
          <a:p>
            <a:r>
              <a:rPr lang="en-US" dirty="0" smtClean="0"/>
              <a:t>Clarification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&amp;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hands-on materials and/or </a:t>
            </a:r>
            <a:r>
              <a:rPr lang="en-US" dirty="0" err="1" smtClean="0"/>
              <a:t>manipulatives</a:t>
            </a:r>
            <a:r>
              <a:rPr lang="en-US" dirty="0" smtClean="0"/>
              <a:t> – </a:t>
            </a:r>
            <a:r>
              <a:rPr lang="en-US" i="1" dirty="0" smtClean="0"/>
              <a:t>use technology</a:t>
            </a:r>
          </a:p>
          <a:p>
            <a:r>
              <a:rPr lang="en-US" dirty="0" smtClean="0"/>
              <a:t>Provide activities for students to apply content and language knowledge</a:t>
            </a:r>
          </a:p>
          <a:p>
            <a:r>
              <a:rPr lang="en-US" dirty="0" smtClean="0"/>
              <a:t>Use activities that integrate all language skills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key vocabulary</a:t>
            </a:r>
          </a:p>
          <a:p>
            <a:r>
              <a:rPr lang="en-US" dirty="0" smtClean="0"/>
              <a:t>Review of key content concepts</a:t>
            </a:r>
          </a:p>
          <a:p>
            <a:r>
              <a:rPr lang="en-US" dirty="0" smtClean="0"/>
              <a:t>Feedback provided to students</a:t>
            </a:r>
          </a:p>
          <a:p>
            <a:r>
              <a:rPr lang="en-US" dirty="0" smtClean="0"/>
              <a:t>Assessment of student comprehension and learning of all lesson objectives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Siopinstitute.net</a:t>
            </a:r>
          </a:p>
          <a:p>
            <a:r>
              <a:rPr lang="en-US" dirty="0" err="1" smtClean="0"/>
              <a:t>MyLMUConnect</a:t>
            </a:r>
            <a:r>
              <a:rPr lang="en-US" dirty="0" smtClean="0"/>
              <a:t> – Lesson Template and Protocol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SIOP?</a:t>
            </a:r>
            <a:endParaRPr lang="en-US" dirty="0"/>
          </a:p>
        </p:txBody>
      </p:sp>
      <p:pic>
        <p:nvPicPr>
          <p:cNvPr id="4" name="Content Placeholder 3" descr="SIO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1923982"/>
            <a:ext cx="4800600" cy="4285514"/>
          </a:xfr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1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9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</a:t>
            </a:r>
            <a:endParaRPr lang="en-US" dirty="0"/>
          </a:p>
        </p:txBody>
      </p:sp>
      <p:pic>
        <p:nvPicPr>
          <p:cNvPr id="5" name="Content Placeholder 4" descr="SIOP bo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62" y="1882775"/>
            <a:ext cx="3571875" cy="4572000"/>
          </a:xfr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1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Principles of a SIOP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Preparation</a:t>
            </a:r>
          </a:p>
          <a:p>
            <a:r>
              <a:rPr lang="en-US" dirty="0" smtClean="0"/>
              <a:t>Building Background</a:t>
            </a:r>
          </a:p>
          <a:p>
            <a:r>
              <a:rPr lang="en-US" dirty="0" smtClean="0"/>
              <a:t>Comprehensible Input</a:t>
            </a:r>
          </a:p>
          <a:p>
            <a:r>
              <a:rPr lang="en-US" dirty="0" smtClean="0"/>
              <a:t>Strategies</a:t>
            </a:r>
          </a:p>
          <a:p>
            <a:r>
              <a:rPr lang="en-US" dirty="0" smtClean="0"/>
              <a:t>Interaction</a:t>
            </a:r>
          </a:p>
          <a:p>
            <a:r>
              <a:rPr lang="en-US" dirty="0" smtClean="0"/>
              <a:t>Practice/application</a:t>
            </a:r>
          </a:p>
          <a:p>
            <a:r>
              <a:rPr lang="en-US" dirty="0" smtClean="0"/>
              <a:t>Lesson Review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Objectives</a:t>
            </a:r>
          </a:p>
          <a:p>
            <a:pPr lvl="1"/>
            <a:r>
              <a:rPr lang="en-US" dirty="0" smtClean="0"/>
              <a:t>CA State Standards</a:t>
            </a:r>
          </a:p>
          <a:p>
            <a:pPr lvl="1"/>
            <a:r>
              <a:rPr lang="en-US" dirty="0" smtClean="0"/>
              <a:t>CCSS</a:t>
            </a:r>
          </a:p>
          <a:p>
            <a:pPr lvl="1"/>
            <a:r>
              <a:rPr lang="en-US" dirty="0" smtClean="0"/>
              <a:t>Local Standards</a:t>
            </a:r>
          </a:p>
          <a:p>
            <a:r>
              <a:rPr lang="en-US" dirty="0" smtClean="0"/>
              <a:t>Language Objectives</a:t>
            </a:r>
          </a:p>
          <a:p>
            <a:pPr lvl="1"/>
            <a:r>
              <a:rPr lang="en-US" dirty="0" smtClean="0">
                <a:hlinkClick r:id="rId3"/>
              </a:rPr>
              <a:t>CA ELD Standards (developed by </a:t>
            </a:r>
            <a:r>
              <a:rPr lang="en-US" dirty="0" err="1" smtClean="0">
                <a:hlinkClick r:id="rId3"/>
              </a:rPr>
              <a:t>WestEd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Common Core ELD Standards – CA</a:t>
            </a:r>
            <a:endParaRPr lang="en-US" dirty="0" smtClean="0"/>
          </a:p>
          <a:p>
            <a:r>
              <a:rPr lang="en-US" dirty="0" smtClean="0"/>
              <a:t>Content Concepts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</a:p>
          <a:p>
            <a:r>
              <a:rPr lang="en-US" dirty="0" smtClean="0"/>
              <a:t>Adaptation of Content</a:t>
            </a:r>
          </a:p>
          <a:p>
            <a:r>
              <a:rPr lang="en-US" dirty="0" smtClean="0"/>
              <a:t>Meaningful Activities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explicitly made between past learning and new concepts</a:t>
            </a:r>
          </a:p>
          <a:p>
            <a:r>
              <a:rPr lang="en-US" dirty="0" smtClean="0"/>
              <a:t>Link concepts to students’ background experiences</a:t>
            </a:r>
          </a:p>
          <a:p>
            <a:r>
              <a:rPr lang="en-US" dirty="0" smtClean="0"/>
              <a:t>Key vocabulary emphasized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Comprehensible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Appropriate Speech</a:t>
            </a:r>
          </a:p>
          <a:p>
            <a:endParaRPr lang="en-US" dirty="0" smtClean="0"/>
          </a:p>
          <a:p>
            <a:r>
              <a:rPr lang="en-US" dirty="0" smtClean="0"/>
              <a:t>Explanation of Academic Tasks</a:t>
            </a:r>
          </a:p>
          <a:p>
            <a:pPr lvl="1"/>
            <a:r>
              <a:rPr lang="en-US" dirty="0" smtClean="0"/>
              <a:t>Functional Vocabulary</a:t>
            </a:r>
          </a:p>
          <a:p>
            <a:endParaRPr lang="en-US" dirty="0" smtClean="0"/>
          </a:p>
          <a:p>
            <a:r>
              <a:rPr lang="en-US" dirty="0" smtClean="0"/>
              <a:t>Use techniques to make content comprehensible</a:t>
            </a:r>
          </a:p>
          <a:p>
            <a:pPr lvl="1"/>
            <a:r>
              <a:rPr lang="en-US" dirty="0" smtClean="0"/>
              <a:t>Scaffolding</a:t>
            </a:r>
          </a:p>
          <a:p>
            <a:pPr lvl="1"/>
            <a:r>
              <a:rPr lang="en-US" dirty="0" smtClean="0"/>
              <a:t>Adapting content</a:t>
            </a:r>
          </a:p>
          <a:p>
            <a:pPr lvl="1"/>
            <a:r>
              <a:rPr lang="en-US" dirty="0" smtClean="0"/>
              <a:t>Meaningful activities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Mnemonics</a:t>
            </a:r>
          </a:p>
          <a:p>
            <a:r>
              <a:rPr lang="en-US" dirty="0" smtClean="0"/>
              <a:t>SQP2RS / SQ3R</a:t>
            </a:r>
          </a:p>
          <a:p>
            <a:r>
              <a:rPr lang="en-US" dirty="0" smtClean="0"/>
              <a:t>PENS</a:t>
            </a:r>
          </a:p>
          <a:p>
            <a:r>
              <a:rPr lang="en-US" dirty="0" smtClean="0"/>
              <a:t>GIST</a:t>
            </a:r>
          </a:p>
          <a:p>
            <a:r>
              <a:rPr lang="en-US" dirty="0" smtClean="0"/>
              <a:t>Rehearsal Strategies</a:t>
            </a:r>
          </a:p>
          <a:p>
            <a:r>
              <a:rPr lang="en-US" dirty="0" smtClean="0"/>
              <a:t>Graphic Organizers</a:t>
            </a:r>
          </a:p>
          <a:p>
            <a:r>
              <a:rPr lang="en-US" dirty="0" smtClean="0"/>
              <a:t>Comprehension Strategies</a:t>
            </a:r>
          </a:p>
          <a:p>
            <a:r>
              <a:rPr lang="en-US" dirty="0" smtClean="0"/>
              <a:t>Reciprocal Teaching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</TotalTime>
  <Words>235</Words>
  <Application>Microsoft Office PowerPoint</Application>
  <PresentationFormat>On-screen Show (4:3)</PresentationFormat>
  <Paragraphs>77</Paragraphs>
  <Slides>15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Teaching with SIOP</vt:lpstr>
      <vt:lpstr>What is SIOP?</vt:lpstr>
      <vt:lpstr>The Book</vt:lpstr>
      <vt:lpstr>The Principles of a SIOP lesson</vt:lpstr>
      <vt:lpstr>Teacher Preparation</vt:lpstr>
      <vt:lpstr>Teacher Preparation</vt:lpstr>
      <vt:lpstr>Building Background</vt:lpstr>
      <vt:lpstr>Comprehensible Input</vt:lpstr>
      <vt:lpstr>Strategies</vt:lpstr>
      <vt:lpstr>Strategies</vt:lpstr>
      <vt:lpstr>Strategies</vt:lpstr>
      <vt:lpstr>Interaction</vt:lpstr>
      <vt:lpstr>Practice &amp; Application</vt:lpstr>
      <vt:lpstr>Lesson Review</vt:lpstr>
      <vt:lpstr>What’s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with SIOP</dc:title>
  <dc:creator>jplotkin</dc:creator>
  <cp:lastModifiedBy>jplotkin</cp:lastModifiedBy>
  <cp:revision>11</cp:revision>
  <dcterms:created xsi:type="dcterms:W3CDTF">2013-01-23T01:23:36Z</dcterms:created>
  <dcterms:modified xsi:type="dcterms:W3CDTF">2013-01-23T04:18:44Z</dcterms:modified>
</cp:coreProperties>
</file>