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3" r:id="rId10"/>
    <p:sldId id="262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E940C7-65A4-4130-9E53-4A25A070D056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B89EB2-F881-4365-BCB4-F4C210D31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topia.org/multiple-intelligences-learning-styles-qui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ylibrary.org/children/pdfs/high-low.pdf" TargetMode="External"/><Relationship Id="rId2" Type="http://schemas.openxmlformats.org/officeDocument/2006/relationships/hyperlink" Target="http://www.lexi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yyZuvTXJp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Differentiating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Keeping English Learners in Mind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629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Jack </a:t>
            </a:r>
            <a:r>
              <a:rPr lang="en-US" dirty="0" err="1" smtClean="0"/>
              <a:t>Plotkin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Feature – Universal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Hall, </a:t>
            </a:r>
            <a:r>
              <a:rPr lang="en-US" dirty="0" err="1" smtClean="0"/>
              <a:t>Strangman</a:t>
            </a:r>
            <a:r>
              <a:rPr lang="en-US" dirty="0" smtClean="0"/>
              <a:t> &amp; Meyer (2009)</a:t>
            </a:r>
          </a:p>
          <a:p>
            <a:r>
              <a:rPr lang="en-US" b="1" dirty="0" smtClean="0"/>
              <a:t>To support diverse recognition networks: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 multiple examples</a:t>
            </a:r>
          </a:p>
          <a:p>
            <a:pPr lvl="1"/>
            <a:r>
              <a:rPr lang="en-US" dirty="0" smtClean="0"/>
              <a:t>Highlight critical features</a:t>
            </a:r>
          </a:p>
          <a:p>
            <a:pPr lvl="1"/>
            <a:r>
              <a:rPr lang="en-US" dirty="0" smtClean="0"/>
              <a:t>Provide multiple media and formats</a:t>
            </a:r>
          </a:p>
          <a:p>
            <a:pPr lvl="1"/>
            <a:r>
              <a:rPr lang="en-US" dirty="0" smtClean="0"/>
              <a:t>Support background </a:t>
            </a:r>
            <a:r>
              <a:rPr lang="en-US" dirty="0" smtClean="0"/>
              <a:t>context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To support diverse strategic networks:</a:t>
            </a:r>
            <a:r>
              <a:rPr lang="en-US" dirty="0" smtClean="0"/>
              <a:t> Provide flexible models of skilled performance</a:t>
            </a:r>
          </a:p>
          <a:p>
            <a:pPr lvl="1"/>
            <a:r>
              <a:rPr lang="en-US" dirty="0" smtClean="0"/>
              <a:t>Provide opportunities to practice with supports</a:t>
            </a:r>
          </a:p>
          <a:p>
            <a:pPr lvl="1"/>
            <a:r>
              <a:rPr lang="en-US" dirty="0" smtClean="0"/>
              <a:t>Provide ongoing, relevant feedback</a:t>
            </a:r>
          </a:p>
          <a:p>
            <a:pPr lvl="1"/>
            <a:r>
              <a:rPr lang="en-US" dirty="0" smtClean="0"/>
              <a:t>Offer flexible opportunities for demonstrating skill</a:t>
            </a:r>
          </a:p>
          <a:p>
            <a:endParaRPr lang="en-US" b="1" dirty="0" smtClean="0"/>
          </a:p>
          <a:p>
            <a:r>
              <a:rPr lang="en-US" b="1" dirty="0" smtClean="0"/>
              <a:t>To </a:t>
            </a:r>
            <a:r>
              <a:rPr lang="en-US" b="1" dirty="0" smtClean="0"/>
              <a:t>support diverse affective networks:</a:t>
            </a:r>
            <a:r>
              <a:rPr lang="en-US" dirty="0" smtClean="0"/>
              <a:t> Offer choices of context &amp;</a:t>
            </a:r>
            <a:r>
              <a:rPr lang="en-US" dirty="0" smtClean="0"/>
              <a:t>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Offer adjustable levels of challenge</a:t>
            </a:r>
          </a:p>
          <a:p>
            <a:pPr lvl="1"/>
            <a:r>
              <a:rPr lang="en-US" dirty="0" smtClean="0"/>
              <a:t>Offer choices of learning context</a:t>
            </a:r>
          </a:p>
          <a:p>
            <a:pPr lvl="1"/>
            <a:r>
              <a:rPr lang="en-US" dirty="0" smtClean="0"/>
              <a:t>Offer choices of rewards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</a:t>
            </a:r>
            <a:r>
              <a:rPr lang="en-US" dirty="0" smtClean="0">
                <a:solidFill>
                  <a:srgbClr val="FF0000"/>
                </a:solidFill>
              </a:rPr>
              <a:t>Product</a:t>
            </a:r>
            <a:r>
              <a:rPr lang="en-US" dirty="0" smtClean="0"/>
              <a:t> for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 Assessment Tasks</a:t>
            </a:r>
          </a:p>
          <a:p>
            <a:pPr lvl="1"/>
            <a:r>
              <a:rPr lang="en-US" dirty="0" smtClean="0"/>
              <a:t>GRASPS &amp; </a:t>
            </a:r>
            <a:r>
              <a:rPr lang="en-US" dirty="0" err="1" smtClean="0"/>
              <a:t>UbD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Ongoing formative assessment</a:t>
            </a:r>
          </a:p>
          <a:p>
            <a:endParaRPr lang="en-US" dirty="0" smtClean="0"/>
          </a:p>
          <a:p>
            <a:r>
              <a:rPr lang="en-US" dirty="0" smtClean="0"/>
              <a:t>Fair and accurate grading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Tomlinson, Ch.6</a:t>
            </a:r>
          </a:p>
          <a:p>
            <a:endParaRPr lang="en-US" dirty="0" smtClean="0"/>
          </a:p>
          <a:p>
            <a:r>
              <a:rPr lang="en-US" dirty="0" smtClean="0"/>
              <a:t>Send me an email with three new practices you can try for differentiation for your English Learners</a:t>
            </a:r>
          </a:p>
          <a:p>
            <a:endParaRPr lang="en-US" dirty="0" smtClean="0"/>
          </a:p>
          <a:p>
            <a:r>
              <a:rPr lang="en-US" dirty="0" smtClean="0"/>
              <a:t>jplotkin@esusd.k12.ca.us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Tomlinson (1995)</a:t>
            </a:r>
          </a:p>
          <a:p>
            <a:pPr lvl="1"/>
            <a:r>
              <a:rPr lang="en-US" dirty="0" smtClean="0"/>
              <a:t>Content</a:t>
            </a:r>
          </a:p>
          <a:p>
            <a:pPr lvl="2"/>
            <a:r>
              <a:rPr lang="en-US" dirty="0" smtClean="0"/>
              <a:t>Common Core</a:t>
            </a:r>
          </a:p>
          <a:p>
            <a:pPr lvl="2"/>
            <a:r>
              <a:rPr lang="en-US" dirty="0" smtClean="0"/>
              <a:t>Local Standards</a:t>
            </a:r>
          </a:p>
          <a:p>
            <a:pPr lvl="2"/>
            <a:r>
              <a:rPr lang="en-US" dirty="0" smtClean="0"/>
              <a:t>ELD Standards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Product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Learner Student Factors</a:t>
            </a:r>
          </a:p>
          <a:p>
            <a:pPr lvl="1"/>
            <a:r>
              <a:rPr lang="en-US" dirty="0" smtClean="0"/>
              <a:t>Readiness (ZPD for English Development)</a:t>
            </a:r>
          </a:p>
          <a:p>
            <a:pPr lvl="1"/>
            <a:r>
              <a:rPr lang="en-US" dirty="0" smtClean="0"/>
              <a:t>Learning Style Preference</a:t>
            </a:r>
          </a:p>
          <a:p>
            <a:pPr lvl="1"/>
            <a:r>
              <a:rPr lang="en-US" dirty="0" smtClean="0"/>
              <a:t>Background Knowledge &amp; Experience</a:t>
            </a:r>
          </a:p>
          <a:p>
            <a:pPr lvl="1"/>
            <a:r>
              <a:rPr lang="en-US" dirty="0" smtClean="0"/>
              <a:t>Interest &amp; Relevance</a:t>
            </a:r>
          </a:p>
          <a:p>
            <a:pPr lvl="1"/>
            <a:r>
              <a:rPr lang="en-US" dirty="0" smtClean="0"/>
              <a:t>Engagement &amp; Affective Filter</a:t>
            </a:r>
          </a:p>
          <a:p>
            <a:pPr lvl="1"/>
            <a:r>
              <a:rPr lang="en-US" dirty="0" smtClean="0"/>
              <a:t>Level of Input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learning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this </a:t>
            </a:r>
            <a:r>
              <a:rPr lang="en-US" dirty="0" smtClean="0">
                <a:hlinkClick r:id="rId2"/>
              </a:rPr>
              <a:t>quiz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a group of 2-3, discuss your results and how accurate you believe them to be?</a:t>
            </a:r>
          </a:p>
          <a:p>
            <a:endParaRPr lang="en-US" dirty="0" smtClean="0"/>
          </a:p>
          <a:p>
            <a:r>
              <a:rPr lang="en-US" dirty="0" smtClean="0"/>
              <a:t>How could having this knowledge about your students facilitate differentiation?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  <a:r>
              <a:rPr lang="en-US" dirty="0" smtClean="0"/>
              <a:t> for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and Deceleration</a:t>
            </a:r>
          </a:p>
          <a:p>
            <a:r>
              <a:rPr lang="en-US" dirty="0" smtClean="0"/>
              <a:t>Focus on Essential Standards or ELD Standards</a:t>
            </a:r>
          </a:p>
          <a:p>
            <a:r>
              <a:rPr lang="en-US" dirty="0" smtClean="0"/>
              <a:t>Maintain focus on conceptual development</a:t>
            </a:r>
          </a:p>
          <a:p>
            <a:r>
              <a:rPr lang="en-US" dirty="0" smtClean="0"/>
              <a:t>Appropriate, High-interest Texts </a:t>
            </a:r>
          </a:p>
          <a:p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Essential Terms</a:t>
            </a:r>
          </a:p>
          <a:p>
            <a:pPr lvl="1"/>
            <a:r>
              <a:rPr lang="en-US" dirty="0" smtClean="0"/>
              <a:t>Process Terms</a:t>
            </a:r>
          </a:p>
          <a:p>
            <a:pPr lvl="1"/>
            <a:r>
              <a:rPr lang="en-US" dirty="0" smtClean="0"/>
              <a:t>Personal Dictionaries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Hi-Lo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www.lexile.com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Or try this list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for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Groupings</a:t>
            </a:r>
          </a:p>
          <a:p>
            <a:pPr lvl="1"/>
            <a:r>
              <a:rPr lang="en-US" dirty="0" smtClean="0"/>
              <a:t>Whole Class, Small Group, Pair, Individual</a:t>
            </a:r>
          </a:p>
          <a:p>
            <a:pPr lvl="1"/>
            <a:r>
              <a:rPr lang="en-US" dirty="0" smtClean="0"/>
              <a:t>Heterogeneous </a:t>
            </a:r>
            <a:r>
              <a:rPr lang="en-US" dirty="0" err="1" smtClean="0"/>
              <a:t>vs</a:t>
            </a:r>
            <a:r>
              <a:rPr lang="en-US" dirty="0" smtClean="0"/>
              <a:t> Homogeneous</a:t>
            </a:r>
          </a:p>
          <a:p>
            <a:pPr lvl="2"/>
            <a:r>
              <a:rPr lang="en-US" dirty="0" smtClean="0"/>
              <a:t>Tiered activities</a:t>
            </a:r>
          </a:p>
          <a:p>
            <a:r>
              <a:rPr lang="en-US" dirty="0" smtClean="0"/>
              <a:t>Management (Tomlinson)</a:t>
            </a:r>
          </a:p>
          <a:p>
            <a:pPr lvl="1"/>
            <a:r>
              <a:rPr lang="en-US" dirty="0" smtClean="0"/>
              <a:t>Anchor Activities</a:t>
            </a:r>
          </a:p>
          <a:p>
            <a:pPr lvl="2"/>
            <a:r>
              <a:rPr lang="en-US" dirty="0" smtClean="0"/>
              <a:t>Should be open-ended, inquiry-based</a:t>
            </a:r>
          </a:p>
          <a:p>
            <a:pPr lvl="2"/>
            <a:r>
              <a:rPr lang="en-US" dirty="0" smtClean="0"/>
              <a:t>Class Share Out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for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Strategies</a:t>
            </a:r>
          </a:p>
          <a:p>
            <a:pPr lvl="1"/>
            <a:r>
              <a:rPr lang="en-US" dirty="0" smtClean="0"/>
              <a:t>May require explicit teaching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Focus on </a:t>
            </a:r>
            <a:r>
              <a:rPr lang="en-US" dirty="0" err="1" smtClean="0"/>
              <a:t>metacognition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Universal Design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7 Principles of Universal Design in Architecture</a:t>
            </a:r>
            <a:endParaRPr lang="en-US" dirty="0" smtClean="0"/>
          </a:p>
          <a:p>
            <a:pPr lvl="1"/>
            <a:r>
              <a:rPr lang="en-US" dirty="0" smtClean="0"/>
              <a:t>As you watch this video, jot down each principle</a:t>
            </a:r>
          </a:p>
          <a:p>
            <a:pPr lvl="1"/>
            <a:r>
              <a:rPr lang="en-US" dirty="0" smtClean="0"/>
              <a:t>At the conclusion, discuss how the analogy to teaching for each principle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248</TotalTime>
  <Words>277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Differentiating in the Classroom</vt:lpstr>
      <vt:lpstr>Features of Differentiation</vt:lpstr>
      <vt:lpstr>Features of Differentiation</vt:lpstr>
      <vt:lpstr>What is your learning style?</vt:lpstr>
      <vt:lpstr>Differentiating Content for ELs</vt:lpstr>
      <vt:lpstr>Finding Hi-Lo Books</vt:lpstr>
      <vt:lpstr>Differentiating Process for ELs</vt:lpstr>
      <vt:lpstr>Differentiating Process for ELs</vt:lpstr>
      <vt:lpstr>Universal Design</vt:lpstr>
      <vt:lpstr>Process Feature – Universal Design</vt:lpstr>
      <vt:lpstr>Differentiating Product for ELs</vt:lpstr>
      <vt:lpstr>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jplotkin</dc:creator>
  <cp:lastModifiedBy>jplotkin</cp:lastModifiedBy>
  <cp:revision>24</cp:revision>
  <dcterms:created xsi:type="dcterms:W3CDTF">2013-02-13T15:51:13Z</dcterms:created>
  <dcterms:modified xsi:type="dcterms:W3CDTF">2013-02-13T20:00:08Z</dcterms:modified>
</cp:coreProperties>
</file>