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262" r:id="rId2"/>
    <p:sldId id="274" r:id="rId3"/>
    <p:sldId id="285" r:id="rId4"/>
    <p:sldId id="270" r:id="rId5"/>
    <p:sldId id="276" r:id="rId6"/>
    <p:sldId id="277" r:id="rId7"/>
    <p:sldId id="275" r:id="rId8"/>
    <p:sldId id="278" r:id="rId9"/>
    <p:sldId id="273" r:id="rId10"/>
    <p:sldId id="263" r:id="rId11"/>
    <p:sldId id="267" r:id="rId12"/>
    <p:sldId id="268" r:id="rId13"/>
    <p:sldId id="271" r:id="rId14"/>
    <p:sldId id="264" r:id="rId15"/>
    <p:sldId id="266" r:id="rId16"/>
    <p:sldId id="272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FFFF"/>
    <a:srgbClr val="00FFFF"/>
    <a:srgbClr val="000000"/>
    <a:srgbClr val="FFFF33"/>
    <a:srgbClr val="FF9999"/>
    <a:srgbClr val="99FFCC"/>
    <a:srgbClr val="CC00FF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8947" autoAdjust="0"/>
    <p:restoredTop sz="96237" autoAdjust="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152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1" i="1">
                <a:effectLst/>
              </a:defRPr>
            </a:lvl1pPr>
          </a:lstStyle>
          <a:p>
            <a:r>
              <a:rPr lang="en-US"/>
              <a:t>          </a:t>
            </a:r>
          </a:p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81400" y="152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 i="1">
                <a:effectLst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88" y="8636000"/>
            <a:ext cx="29702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36000"/>
            <a:ext cx="29702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effectLst/>
              </a:defRPr>
            </a:lvl1pPr>
          </a:lstStyle>
          <a:p>
            <a:fld id="{8A60CCFD-9C43-4B51-A33D-BE37CC1268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KEEP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KEEP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KEEP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KEEP Ask ts who use Spanish to use NCLRC guides, or translate for their level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KEEP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KEEP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32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JILL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32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ANNA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32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Jill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32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ANNA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32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Jill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3212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Anna: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KEEP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/>
              <a:t>KEEP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9A5500-E767-433D-B8A5-BED13F9B9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A3835-CAF8-4434-9FA6-2E241A277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752A-705B-4A49-8FAC-872BA10E5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9D809F-923D-48B9-AC06-461EAFB72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E092CE-9200-4711-B063-7C4B8A761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E0633-AEB6-4A95-B107-6E8D19DFB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A3E1D-2C9D-4D9C-8501-ADD5B851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0BB6B-746F-46BF-8BB7-EF11132D1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3D45A-E585-40AD-8935-77F201CE8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713E0-B638-4CF8-A98E-DAA2ABEC4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34AC8-0A21-4F0B-8C15-3ACA42513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087A5-DF83-4A14-AF34-665CCA59A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5CB7B-9FF1-4041-9A35-678BB50EF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effectLst/>
                <a:latin typeface="+mn-lt"/>
              </a:defRPr>
            </a:lvl1pPr>
          </a:lstStyle>
          <a:p>
            <a:fld id="{9827032C-AD00-4910-A200-B4CD9502AF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752600"/>
          </a:xfrm>
          <a:noFill/>
          <a:ln/>
        </p:spPr>
        <p:txBody>
          <a:bodyPr anchor="b"/>
          <a:lstStyle/>
          <a:p>
            <a:pPr algn="ctr"/>
            <a:r>
              <a:rPr lang="en-US" b="0">
                <a:solidFill>
                  <a:srgbClr val="000000"/>
                </a:solidFill>
                <a:latin typeface="Comic Sans MS" pitchFamily="1" charset="0"/>
              </a:rPr>
              <a:t>Teaching Learning Strategies and Academic Language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7010400" cy="1676400"/>
          </a:xfrm>
          <a:noFill/>
          <a:ln/>
        </p:spPr>
        <p:txBody>
          <a:bodyPr anchor="t"/>
          <a:lstStyle/>
          <a:p>
            <a:r>
              <a:rPr lang="en-US" sz="2700" i="1">
                <a:solidFill>
                  <a:srgbClr val="000000"/>
                </a:solidFill>
                <a:latin typeface="Comic Sans MS" pitchFamily="1" charset="0"/>
              </a:rPr>
              <a:t>Anna Uhl Chamot</a:t>
            </a:r>
          </a:p>
          <a:p>
            <a:r>
              <a:rPr lang="en-US" sz="2700" i="1">
                <a:solidFill>
                  <a:srgbClr val="000000"/>
                </a:solidFill>
                <a:latin typeface="Comic Sans MS" pitchFamily="1" charset="0"/>
              </a:rPr>
              <a:t>Jill Robbins</a:t>
            </a:r>
          </a:p>
          <a:p>
            <a:endParaRPr lang="en-US" sz="4300" b="1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33600" y="5105400"/>
            <a:ext cx="6188075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500">
                <a:solidFill>
                  <a:srgbClr val="FF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</a:rPr>
              <a:t>Second Language Learning Consultants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085850"/>
          </a:xfrm>
          <a:noFill/>
          <a:ln/>
        </p:spPr>
        <p:txBody>
          <a:bodyPr anchor="b"/>
          <a:lstStyle/>
          <a:p>
            <a:r>
              <a:rPr lang="en-US" sz="4000" b="0" i="1">
                <a:solidFill>
                  <a:srgbClr val="000000"/>
                </a:solidFill>
                <a:latin typeface="Comic Sans MS" pitchFamily="1" charset="0"/>
              </a:rPr>
              <a:t>WHAT ARE LEARNING STRATEGIES?</a:t>
            </a:r>
            <a:endParaRPr lang="en-US" sz="3600" b="0" i="1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Thoughts and actions that assist learning tasks.</a:t>
            </a:r>
          </a:p>
          <a:p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Ways to understand,  remember, and recall information.</a:t>
            </a:r>
          </a:p>
          <a:p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Ways to practice skills efficiently.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>
                <a:solidFill>
                  <a:srgbClr val="000000"/>
                </a:solidFill>
                <a:latin typeface="Comic Sans MS" pitchFamily="1" charset="0"/>
              </a:rPr>
              <a:t>WHAT DOES THE RESEARCH SAY?</a:t>
            </a:r>
            <a:endParaRPr lang="en-US" b="0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All second language learners use strategies - </a:t>
            </a:r>
            <a:r>
              <a:rPr lang="en-US" sz="3000" b="1" u="sng">
                <a:solidFill>
                  <a:srgbClr val="000000"/>
                </a:solidFill>
                <a:latin typeface="Comic Sans MS" pitchFamily="1" charset="0"/>
              </a:rPr>
              <a:t>BUT</a:t>
            </a:r>
            <a:endParaRPr lang="en-US" sz="3000" b="1">
              <a:solidFill>
                <a:srgbClr val="000000"/>
              </a:solidFill>
              <a:latin typeface="Comic Sans MS" pitchFamily="1" charset="0"/>
            </a:endParaRPr>
          </a:p>
          <a:p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“Good” language learners use more varied strategies and use them more flexibly.</a:t>
            </a:r>
          </a:p>
          <a:p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Frequent use of learning strategies is correlated to higher self-efficacy.</a:t>
            </a:r>
            <a:endParaRPr lang="en-US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1">
                <a:solidFill>
                  <a:srgbClr val="000000"/>
                </a:solidFill>
                <a:latin typeface="Comic Sans MS" pitchFamily="1" charset="0"/>
              </a:rPr>
              <a:t>MORE RESEARCH FINDINGS</a:t>
            </a:r>
            <a:endParaRPr lang="en-US" b="0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772400" cy="4343400"/>
          </a:xfrm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Strategy instruction improves academic performance. </a:t>
            </a:r>
          </a:p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Instruction needs to be explicit.</a:t>
            </a:r>
          </a:p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Students need to develop metacognition.</a:t>
            </a:r>
          </a:p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Transfer is difficult.</a:t>
            </a:r>
          </a:p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Language of instruction matters.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1">
                <a:solidFill>
                  <a:srgbClr val="000000"/>
                </a:solidFill>
                <a:latin typeface="Comic Sans MS" pitchFamily="1" charset="0"/>
              </a:rPr>
              <a:t>LANGUAGE OF INSTRUCTION</a:t>
            </a:r>
            <a:endParaRPr lang="en-US" sz="3200" b="0" i="1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4419600"/>
          </a:xfrm>
        </p:spPr>
        <p:txBody>
          <a:bodyPr/>
          <a:lstStyle/>
          <a:p>
            <a:pPr>
              <a:buClr>
                <a:srgbClr val="006666"/>
              </a:buClr>
            </a:pPr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Use native language if possible.</a:t>
            </a:r>
          </a:p>
          <a:p>
            <a:pPr>
              <a:buClr>
                <a:srgbClr val="006666"/>
              </a:buClr>
            </a:pPr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Name strategies in English.</a:t>
            </a:r>
          </a:p>
          <a:p>
            <a:pPr>
              <a:buClr>
                <a:srgbClr val="006666"/>
              </a:buClr>
            </a:pPr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Teach English vocabulary and structures needed to discuss strategies.</a:t>
            </a:r>
          </a:p>
          <a:p>
            <a:pPr>
              <a:buClr>
                <a:srgbClr val="006666"/>
              </a:buClr>
            </a:pPr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Be patient! Strategies take time!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1">
                <a:solidFill>
                  <a:srgbClr val="000000"/>
                </a:solidFill>
                <a:latin typeface="Comic Sans MS" pitchFamily="1" charset="0"/>
              </a:rPr>
              <a:t>WHY TEACH LEARNING STRATEGIES?</a:t>
            </a:r>
            <a:endParaRPr lang="en-US" b="0" i="1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Show students how to be better learners.</a:t>
            </a:r>
          </a:p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Build students’ self-efficacy.</a:t>
            </a:r>
          </a:p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Increase student motivation for learning.</a:t>
            </a:r>
          </a:p>
          <a:p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Help students become reflective and critical thinkers.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n-US" sz="3600" b="0" i="1">
                <a:solidFill>
                  <a:srgbClr val="000000"/>
                </a:solidFill>
                <a:latin typeface="Comic Sans MS" pitchFamily="1" charset="0"/>
              </a:rPr>
              <a:t>TIPS ON TEACHING </a:t>
            </a:r>
            <a:br>
              <a:rPr lang="en-US" sz="3600" b="0" i="1">
                <a:solidFill>
                  <a:srgbClr val="000000"/>
                </a:solidFill>
                <a:latin typeface="Comic Sans MS" pitchFamily="1" charset="0"/>
              </a:rPr>
            </a:br>
            <a:r>
              <a:rPr lang="en-US" sz="3600" b="0" i="1">
                <a:solidFill>
                  <a:srgbClr val="000000"/>
                </a:solidFill>
                <a:latin typeface="Comic Sans MS" pitchFamily="1" charset="0"/>
              </a:rPr>
              <a:t>LEARNING STRATEGIES</a:t>
            </a:r>
            <a:endParaRPr lang="en-US" sz="4000" b="0" i="1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Clr>
                <a:srgbClr val="CC00FF"/>
              </a:buClr>
            </a:pPr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 Build on students’ current learning strategies.</a:t>
            </a:r>
          </a:p>
          <a:p>
            <a:pPr>
              <a:buClr>
                <a:srgbClr val="CC00FF"/>
              </a:buClr>
            </a:pPr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 Demonstrate how to use the learning strategy by modeling.</a:t>
            </a:r>
          </a:p>
          <a:p>
            <a:pPr>
              <a:buClr>
                <a:srgbClr val="CC00FF"/>
              </a:buClr>
            </a:pPr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 Give the strategy a name.</a:t>
            </a:r>
          </a:p>
          <a:p>
            <a:pPr>
              <a:buClr>
                <a:srgbClr val="CC00FF"/>
              </a:buClr>
            </a:pPr>
            <a:r>
              <a:rPr lang="en-US" b="1">
                <a:solidFill>
                  <a:srgbClr val="000000"/>
                </a:solidFill>
                <a:latin typeface="Comic Sans MS" pitchFamily="1" charset="0"/>
              </a:rPr>
              <a:t> Provide ample practice opportunities.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1">
                <a:solidFill>
                  <a:srgbClr val="000000"/>
                </a:solidFill>
                <a:latin typeface="Comic Sans MS" pitchFamily="1" charset="0"/>
              </a:rPr>
              <a:t>CALLA Model for Teaching Academic Language, Content, &amp; Learning Strategies</a:t>
            </a:r>
            <a:endParaRPr lang="en-US" sz="3600" b="0" i="1">
              <a:solidFill>
                <a:srgbClr val="000000"/>
              </a:solidFill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423988" y="1639888"/>
          <a:ext cx="6446837" cy="4833937"/>
        </p:xfrm>
        <a:graphic>
          <a:graphicData uri="http://schemas.openxmlformats.org/presentationml/2006/ole">
            <p:oleObj spid="_x0000_s41987" name="Slide" r:id="rId4" imgW="4395246" imgH="3296266" progId="PowerPoint.Slide.8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 typeface="Times" pitchFamily="1" charset="0"/>
              <a:buNone/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Metacognitive Strategies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828800"/>
            <a:ext cx="3735387" cy="4267200"/>
          </a:xfrm>
        </p:spPr>
        <p:txBody>
          <a:bodyPr/>
          <a:lstStyle/>
          <a:p>
            <a:pPr>
              <a:buClr>
                <a:srgbClr val="CC68C5"/>
              </a:buClr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Comic Sans MS" pitchFamily="1" charset="0"/>
              </a:rPr>
              <a:t>Planning</a:t>
            </a:r>
          </a:p>
          <a:p>
            <a:pPr lvl="1">
              <a:buClr>
                <a:srgbClr val="FF9AE8"/>
              </a:buClr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Understand the task</a:t>
            </a:r>
          </a:p>
          <a:p>
            <a:pPr lvl="1">
              <a:buClr>
                <a:srgbClr val="FF9AE8"/>
              </a:buClr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Organize materials</a:t>
            </a:r>
          </a:p>
          <a:p>
            <a:pPr lvl="1">
              <a:buClr>
                <a:srgbClr val="FF9AE8"/>
              </a:buClr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Find resources</a:t>
            </a:r>
          </a:p>
          <a:p>
            <a:pPr lvl="1"/>
            <a:endParaRPr lang="en-US">
              <a:solidFill>
                <a:srgbClr val="000000"/>
              </a:solidFill>
              <a:latin typeface="Comic Sans MS" pitchFamily="1" charset="0"/>
            </a:endParaRP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590800"/>
            <a:ext cx="4589463" cy="28797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Metacognitive Strategies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981200"/>
            <a:ext cx="6019800" cy="5638800"/>
          </a:xfrm>
        </p:spPr>
        <p:txBody>
          <a:bodyPr/>
          <a:lstStyle/>
          <a:p>
            <a:pPr>
              <a:buClr>
                <a:srgbClr val="CC68C5"/>
              </a:buClr>
              <a:buFontTx/>
              <a:buNone/>
            </a:pPr>
            <a:r>
              <a:rPr lang="en-US" sz="2800" b="1" i="1">
                <a:solidFill>
                  <a:srgbClr val="000000"/>
                </a:solidFill>
                <a:latin typeface="Comic Sans MS" pitchFamily="1" charset="0"/>
              </a:rPr>
              <a:t>Monitoring:</a:t>
            </a:r>
          </a:p>
          <a:p>
            <a:pPr>
              <a:buClr>
                <a:srgbClr val="CC68C5"/>
              </a:buClr>
              <a:buFontTx/>
              <a:buNone/>
            </a:pPr>
            <a:r>
              <a:rPr lang="en-US" sz="2800" b="1" i="1">
                <a:solidFill>
                  <a:srgbClr val="000000"/>
                </a:solidFill>
                <a:latin typeface="Comic Sans MS" pitchFamily="1" charset="0"/>
              </a:rPr>
              <a:t>While working on a task:</a:t>
            </a:r>
            <a:endParaRPr lang="en-US" sz="2000">
              <a:solidFill>
                <a:srgbClr val="000000"/>
              </a:solidFill>
              <a:latin typeface="Comic Sans MS" pitchFamily="1" charset="0"/>
            </a:endParaRPr>
          </a:p>
          <a:p>
            <a:pPr lvl="1">
              <a:buClr>
                <a:srgbClr val="99FF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00"/>
                </a:solidFill>
                <a:latin typeface="Comic Sans MS" pitchFamily="1" charset="0"/>
              </a:rPr>
              <a:t>Check your progress on the task.</a:t>
            </a:r>
          </a:p>
          <a:p>
            <a:pPr lvl="1">
              <a:buClr>
                <a:srgbClr val="99FF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00"/>
                </a:solidFill>
                <a:latin typeface="Comic Sans MS" pitchFamily="1" charset="0"/>
              </a:rPr>
              <a:t>Check your comprehension as you use the language. Do you understand? If not, what is the problem?</a:t>
            </a:r>
          </a:p>
          <a:p>
            <a:pPr lvl="1">
              <a:buClr>
                <a:srgbClr val="99FF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00"/>
                </a:solidFill>
                <a:latin typeface="Comic Sans MS" pitchFamily="1" charset="0"/>
              </a:rPr>
              <a:t>Check your production as you use the language. Are you making sense? If not, what is the problem?</a:t>
            </a:r>
            <a:endParaRPr lang="en-US" sz="2100">
              <a:solidFill>
                <a:srgbClr val="000000"/>
              </a:solidFill>
              <a:latin typeface="Comic Sans MS" pitchFamily="1" charset="0"/>
            </a:endParaRPr>
          </a:p>
          <a:p>
            <a:pPr>
              <a:buFont typeface="Wingdings" pitchFamily="2" charset="2"/>
              <a:buNone/>
            </a:pPr>
            <a:endParaRPr lang="en-US" sz="2100">
              <a:solidFill>
                <a:srgbClr val="000000"/>
              </a:solidFill>
              <a:latin typeface="Comic Sans MS" pitchFamily="1" charset="0"/>
            </a:endParaRPr>
          </a:p>
          <a:p>
            <a:pPr lvl="1"/>
            <a:endParaRPr lang="en-US" sz="1800">
              <a:solidFill>
                <a:srgbClr val="000000"/>
              </a:solidFill>
              <a:latin typeface="Comic Sans MS" pitchFamily="1" charset="0"/>
            </a:endParaRP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8513" y="2341563"/>
            <a:ext cx="1749425" cy="338137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62800" cy="127635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Social Learning Strategies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905000"/>
            <a:ext cx="35052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00">
                <a:solidFill>
                  <a:srgbClr val="000000"/>
                </a:solidFill>
                <a:latin typeface="Comic Sans MS" pitchFamily="1" charset="0"/>
              </a:rPr>
              <a:t>Cooperation: work with others to:</a:t>
            </a:r>
            <a:endParaRPr lang="en-US" sz="2300">
              <a:solidFill>
                <a:srgbClr val="000000"/>
              </a:solidFill>
              <a:latin typeface="Comic Sans MS" pitchFamily="1" charset="0"/>
            </a:endParaRPr>
          </a:p>
          <a:p>
            <a:pPr lvl="1">
              <a:buClr>
                <a:srgbClr val="FF9999"/>
              </a:buClr>
              <a:buFont typeface="Wingdings" pitchFamily="2" charset="2"/>
              <a:buChar char="Ø"/>
            </a:pPr>
            <a:r>
              <a:rPr lang="en-US" sz="2500">
                <a:solidFill>
                  <a:srgbClr val="000000"/>
                </a:solidFill>
                <a:latin typeface="Comic Sans MS" pitchFamily="1" charset="0"/>
              </a:rPr>
              <a:t>complete tasks</a:t>
            </a:r>
          </a:p>
          <a:p>
            <a:pPr lvl="1">
              <a:buClr>
                <a:srgbClr val="FF9999"/>
              </a:buClr>
              <a:buFont typeface="Wingdings" pitchFamily="2" charset="2"/>
              <a:buChar char="Ø"/>
            </a:pPr>
            <a:r>
              <a:rPr lang="en-US" sz="2500">
                <a:solidFill>
                  <a:srgbClr val="000000"/>
                </a:solidFill>
                <a:latin typeface="Comic Sans MS" pitchFamily="1" charset="0"/>
              </a:rPr>
              <a:t> build confidence</a:t>
            </a:r>
          </a:p>
          <a:p>
            <a:pPr lvl="1">
              <a:buClr>
                <a:srgbClr val="FF9999"/>
              </a:buClr>
              <a:buFont typeface="Wingdings" pitchFamily="2" charset="2"/>
              <a:buChar char="Ø"/>
            </a:pPr>
            <a:r>
              <a:rPr lang="en-US" sz="2500">
                <a:solidFill>
                  <a:srgbClr val="000000"/>
                </a:solidFill>
                <a:latin typeface="Comic Sans MS" pitchFamily="1" charset="0"/>
              </a:rPr>
              <a:t> give and receive feedback</a:t>
            </a:r>
            <a:endParaRPr lang="en-US" sz="1600">
              <a:solidFill>
                <a:srgbClr val="000000"/>
              </a:solidFill>
              <a:latin typeface="Comic Sans MS" pitchFamily="1" charset="0"/>
            </a:endParaRPr>
          </a:p>
          <a:p>
            <a:pPr>
              <a:buFont typeface="Wingdings" pitchFamily="2" charset="2"/>
              <a:buNone/>
            </a:pPr>
            <a:endParaRPr lang="en-US" sz="1800">
              <a:solidFill>
                <a:srgbClr val="000000"/>
              </a:solidFill>
              <a:latin typeface="Comic Sans MS" pitchFamily="1" charset="0"/>
            </a:endParaRPr>
          </a:p>
          <a:p>
            <a:pPr lvl="1"/>
            <a:endParaRPr lang="en-US" sz="1600">
              <a:solidFill>
                <a:srgbClr val="000000"/>
              </a:solidFill>
              <a:latin typeface="Comic Sans MS" pitchFamily="1" charset="0"/>
            </a:endParaRPr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49713" y="2303463"/>
            <a:ext cx="4181475" cy="28686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1">
                <a:solidFill>
                  <a:srgbClr val="000000"/>
                </a:solidFill>
                <a:latin typeface="Comic Sans MS" pitchFamily="1" charset="0"/>
              </a:rPr>
              <a:t>WHAT IS ACADEMIC LANGUAGE?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343400"/>
          </a:xfrm>
        </p:spPr>
        <p:txBody>
          <a:bodyPr/>
          <a:lstStyle/>
          <a:p>
            <a:pPr>
              <a:buClr>
                <a:srgbClr val="2428DF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Language used during teaching and learning.</a:t>
            </a:r>
          </a:p>
          <a:p>
            <a:pPr>
              <a:buClr>
                <a:srgbClr val="2428DF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Language of literature.</a:t>
            </a:r>
          </a:p>
          <a:p>
            <a:pPr>
              <a:buClr>
                <a:srgbClr val="2428DF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Language in content textbooks.</a:t>
            </a:r>
          </a:p>
          <a:p>
            <a:pPr>
              <a:buClr>
                <a:srgbClr val="2428DF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Language used to communicate new concepts.</a:t>
            </a:r>
          </a:p>
          <a:p>
            <a:pPr>
              <a:buClr>
                <a:srgbClr val="2428DF"/>
              </a:buClr>
              <a:buFont typeface="Wingdings" pitchFamily="2" charset="2"/>
              <a:buChar char="§"/>
            </a:pPr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Language of literacy.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Metacognitive Strategies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981200"/>
            <a:ext cx="3124200" cy="4343400"/>
          </a:xfrm>
        </p:spPr>
        <p:txBody>
          <a:bodyPr/>
          <a:lstStyle/>
          <a:p>
            <a:pPr>
              <a:buClr>
                <a:srgbClr val="CC68C5"/>
              </a:buClr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Comic Sans MS" pitchFamily="1" charset="0"/>
              </a:rPr>
              <a:t>Evaluation: after completing a task:</a:t>
            </a:r>
            <a:endParaRPr lang="en-US" sz="2000">
              <a:solidFill>
                <a:srgbClr val="000000"/>
              </a:solidFill>
              <a:latin typeface="Comic Sans MS" pitchFamily="1" charset="0"/>
            </a:endParaRPr>
          </a:p>
          <a:p>
            <a:pPr lvl="1">
              <a:buClrTx/>
              <a:buFont typeface="Wingdings" pitchFamily="2" charset="2"/>
              <a:buChar char="v"/>
            </a:pPr>
            <a:r>
              <a:rPr lang="en-US" sz="2100">
                <a:solidFill>
                  <a:srgbClr val="000000"/>
                </a:solidFill>
                <a:latin typeface="Comic Sans MS" pitchFamily="1" charset="0"/>
              </a:rPr>
              <a:t>Assess how well you have accomplished the learning task.</a:t>
            </a:r>
          </a:p>
          <a:p>
            <a:pPr lvl="1">
              <a:buClrTx/>
              <a:buFont typeface="Wingdings" pitchFamily="2" charset="2"/>
              <a:buChar char="v"/>
            </a:pPr>
            <a:r>
              <a:rPr lang="en-US" sz="2100">
                <a:solidFill>
                  <a:srgbClr val="000000"/>
                </a:solidFill>
                <a:latin typeface="Comic Sans MS" pitchFamily="1" charset="0"/>
              </a:rPr>
              <a:t>Assess how well you have used learning strategies.</a:t>
            </a:r>
            <a:endParaRPr lang="en-US" sz="1800">
              <a:solidFill>
                <a:srgbClr val="000000"/>
              </a:solidFill>
              <a:latin typeface="Comic Sans MS" pitchFamily="1" charset="0"/>
            </a:endParaRPr>
          </a:p>
          <a:p>
            <a:pPr lvl="1">
              <a:buClrTx/>
              <a:buFont typeface="Wingdings" pitchFamily="2" charset="2"/>
              <a:buChar char="v"/>
            </a:pPr>
            <a:endParaRPr lang="en-US" sz="1800">
              <a:solidFill>
                <a:srgbClr val="000000"/>
              </a:solidFill>
              <a:latin typeface="Comic Sans MS" pitchFamily="1" charset="0"/>
            </a:endParaRP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40188" y="2100263"/>
            <a:ext cx="4095750" cy="2095500"/>
          </a:xfrm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43400" y="4267200"/>
            <a:ext cx="4292600" cy="175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1" charset="2"/>
              <a:buChar char="u"/>
            </a:pPr>
            <a:r>
              <a:rPr lang="en-US" sz="2000">
                <a:solidFill>
                  <a:srgbClr val="94F2FB"/>
                </a:solidFill>
                <a:effectLst/>
                <a:latin typeface="Comic Sans MS" pitchFamily="1" charset="0"/>
              </a:rPr>
              <a:t>Decide how effective the strategies were.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1" charset="2"/>
              <a:buChar char="u"/>
            </a:pPr>
            <a:r>
              <a:rPr lang="en-US" sz="2000">
                <a:solidFill>
                  <a:srgbClr val="94F2FB"/>
                </a:solidFill>
                <a:effectLst/>
                <a:latin typeface="Comic Sans MS" pitchFamily="1" charset="0"/>
              </a:rPr>
              <a:t>Identify changes you will make the next time you have a similar task to do.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omic Sans MS" pitchFamily="1" charset="0"/>
              </a:rPr>
              <a:t>Metacognitive Strategies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1752600"/>
            <a:ext cx="3733800" cy="5105400"/>
          </a:xfrm>
        </p:spPr>
        <p:txBody>
          <a:bodyPr/>
          <a:lstStyle/>
          <a:p>
            <a:pPr>
              <a:buClr>
                <a:srgbClr val="CC68C5"/>
              </a:buClr>
              <a:buFontTx/>
              <a:buNone/>
            </a:pPr>
            <a:r>
              <a:rPr lang="en-US" sz="2300">
                <a:solidFill>
                  <a:srgbClr val="000000"/>
                </a:solidFill>
                <a:latin typeface="Comic Sans MS" pitchFamily="1" charset="0"/>
              </a:rPr>
              <a:t>Self-Management: Manage Your Own Learning</a:t>
            </a:r>
          </a:p>
          <a:p>
            <a:pPr lvl="1">
              <a:buClrTx/>
            </a:pPr>
            <a:r>
              <a:rPr lang="en-US" sz="2300">
                <a:solidFill>
                  <a:srgbClr val="000000"/>
                </a:solidFill>
                <a:latin typeface="Comic Sans MS" pitchFamily="1" charset="0"/>
              </a:rPr>
              <a:t>Determine how you learn best.</a:t>
            </a:r>
          </a:p>
          <a:p>
            <a:pPr lvl="1">
              <a:buClrTx/>
            </a:pPr>
            <a:r>
              <a:rPr lang="en-US" sz="2300">
                <a:solidFill>
                  <a:srgbClr val="000000"/>
                </a:solidFill>
                <a:latin typeface="Comic Sans MS" pitchFamily="1" charset="0"/>
              </a:rPr>
              <a:t>Arrange conditions that help you learn.</a:t>
            </a:r>
          </a:p>
          <a:p>
            <a:pPr lvl="1">
              <a:buClrTx/>
            </a:pPr>
            <a:r>
              <a:rPr lang="en-US" sz="2300">
                <a:solidFill>
                  <a:srgbClr val="000000"/>
                </a:solidFill>
                <a:latin typeface="Comic Sans MS" pitchFamily="1" charset="0"/>
              </a:rPr>
              <a:t>Seek opportunities for practice.</a:t>
            </a:r>
          </a:p>
          <a:p>
            <a:pPr lvl="1">
              <a:buClrTx/>
            </a:pPr>
            <a:r>
              <a:rPr lang="en-US" sz="2300">
                <a:solidFill>
                  <a:srgbClr val="000000"/>
                </a:solidFill>
                <a:latin typeface="Comic Sans MS" pitchFamily="1" charset="0"/>
              </a:rPr>
              <a:t>Focus your attention on the task.</a:t>
            </a:r>
            <a:endParaRPr lang="en-US" sz="1800">
              <a:solidFill>
                <a:srgbClr val="000000"/>
              </a:solidFill>
              <a:latin typeface="Comic Sans MS" pitchFamily="1" charset="0"/>
            </a:endParaRP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6163" y="1828800"/>
            <a:ext cx="3014662" cy="42672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0">
                <a:solidFill>
                  <a:srgbClr val="000000"/>
                </a:solidFill>
                <a:latin typeface="Comic Sans MS" pitchFamily="1" charset="0"/>
              </a:rPr>
              <a:t>CALLA Instruction Is...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3735388" cy="42672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000000"/>
                </a:solidFill>
                <a:latin typeface="Comic Sans MS" pitchFamily="1" charset="0"/>
              </a:rPr>
              <a:t>Learner-centered</a:t>
            </a:r>
          </a:p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000000"/>
                </a:solidFill>
                <a:latin typeface="Comic Sans MS" pitchFamily="1" charset="0"/>
              </a:rPr>
              <a:t>Reflective</a:t>
            </a:r>
          </a:p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000000"/>
                </a:solidFill>
                <a:latin typeface="Comic Sans MS" pitchFamily="1" charset="0"/>
              </a:rPr>
              <a:t>Supportive</a:t>
            </a:r>
          </a:p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000000"/>
                </a:solidFill>
                <a:latin typeface="Comic Sans MS" pitchFamily="1" charset="0"/>
              </a:rPr>
              <a:t>Focused</a:t>
            </a:r>
          </a:p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rgbClr val="000000"/>
                </a:solidFill>
                <a:latin typeface="Comic Sans MS" pitchFamily="1" charset="0"/>
              </a:rPr>
              <a:t>Enthusiastic</a:t>
            </a: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29175" y="1828800"/>
            <a:ext cx="3371850" cy="42672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solidFill>
                  <a:srgbClr val="000000"/>
                </a:solidFill>
                <a:latin typeface="Comic Sans MS" pitchFamily="1" charset="0"/>
              </a:rPr>
              <a:t>Teaching Academic Language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7772400" cy="4419600"/>
          </a:xfrm>
        </p:spPr>
        <p:txBody>
          <a:bodyPr/>
          <a:lstStyle/>
          <a:p>
            <a:pPr marL="609600" indent="-609600">
              <a:buClr>
                <a:srgbClr val="000000"/>
              </a:buClr>
              <a:buFont typeface="Arial" charset="0"/>
              <a:buAutoNum type="arabicPeriod"/>
            </a:pPr>
            <a:r>
              <a:rPr lang="en-US" sz="4200">
                <a:solidFill>
                  <a:srgbClr val="000000"/>
                </a:solidFill>
                <a:latin typeface="Comic Sans MS" pitchFamily="1" charset="0"/>
              </a:rPr>
              <a:t>Identify student needs</a:t>
            </a:r>
          </a:p>
          <a:p>
            <a:pPr marL="609600" indent="-609600">
              <a:buClr>
                <a:srgbClr val="000000"/>
              </a:buClr>
              <a:buFont typeface="Arial" charset="0"/>
              <a:buAutoNum type="arabicPeriod"/>
            </a:pPr>
            <a:r>
              <a:rPr lang="en-US" sz="4200">
                <a:solidFill>
                  <a:srgbClr val="000000"/>
                </a:solidFill>
                <a:latin typeface="Comic Sans MS" pitchFamily="1" charset="0"/>
              </a:rPr>
              <a:t>Provide comprehensible texts</a:t>
            </a:r>
          </a:p>
          <a:p>
            <a:pPr marL="609600" indent="-609600">
              <a:buClr>
                <a:srgbClr val="000000"/>
              </a:buClr>
              <a:buFont typeface="Arial" charset="0"/>
              <a:buAutoNum type="arabicPeriod"/>
            </a:pPr>
            <a:r>
              <a:rPr lang="en-US" sz="4200">
                <a:solidFill>
                  <a:srgbClr val="000000"/>
                </a:solidFill>
                <a:latin typeface="Comic Sans MS" pitchFamily="1" charset="0"/>
              </a:rPr>
              <a:t>Expect </a:t>
            </a:r>
            <a:r>
              <a:rPr lang="en-US" sz="4200" u="sng">
                <a:solidFill>
                  <a:srgbClr val="000000"/>
                </a:solidFill>
                <a:latin typeface="Comic Sans MS" pitchFamily="1" charset="0"/>
              </a:rPr>
              <a:t>authentic</a:t>
            </a:r>
            <a:r>
              <a:rPr lang="en-US" sz="4200">
                <a:solidFill>
                  <a:srgbClr val="000000"/>
                </a:solidFill>
                <a:latin typeface="Comic Sans MS" pitchFamily="1" charset="0"/>
              </a:rPr>
              <a:t> and </a:t>
            </a:r>
            <a:r>
              <a:rPr lang="en-US" sz="4200" i="1">
                <a:solidFill>
                  <a:srgbClr val="000000"/>
                </a:solidFill>
                <a:latin typeface="Comic Sans MS" pitchFamily="1" charset="0"/>
              </a:rPr>
              <a:t>appropriate </a:t>
            </a:r>
            <a:r>
              <a:rPr lang="en-US" sz="4200">
                <a:solidFill>
                  <a:srgbClr val="000000"/>
                </a:solidFill>
                <a:latin typeface="Comic Sans MS" pitchFamily="1" charset="0"/>
              </a:rPr>
              <a:t>student products</a:t>
            </a:r>
            <a:endParaRPr lang="en-US" sz="3500">
              <a:solidFill>
                <a:srgbClr val="000000"/>
              </a:solidFill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762000"/>
          </a:xfrm>
        </p:spPr>
        <p:txBody>
          <a:bodyPr/>
          <a:lstStyle/>
          <a:p>
            <a:pPr marL="838200" indent="-838200">
              <a:buFont typeface="Arial" charset="0"/>
              <a:buAutoNum type="arabicPeriod"/>
            </a:pPr>
            <a:r>
              <a:rPr lang="en-US" sz="2500" b="0" i="1">
                <a:solidFill>
                  <a:srgbClr val="000000"/>
                </a:solidFill>
                <a:latin typeface="Comic Sans MS" pitchFamily="1" charset="0"/>
              </a:rPr>
              <a:t>ACADEMIC LANGUAGE NEEDS OF ENGLISH LEARNERS</a:t>
            </a:r>
            <a:endParaRPr lang="en-US" b="0" i="1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>
                <a:solidFill>
                  <a:srgbClr val="000000"/>
                </a:solidFill>
                <a:latin typeface="Comic Sans MS" pitchFamily="1" charset="0"/>
              </a:rPr>
              <a:t>Develop academic vocabulary.</a:t>
            </a:r>
          </a:p>
          <a:p>
            <a:r>
              <a:rPr lang="en-US" sz="2900">
                <a:solidFill>
                  <a:srgbClr val="000000"/>
                </a:solidFill>
                <a:latin typeface="Comic Sans MS" pitchFamily="1" charset="0"/>
              </a:rPr>
              <a:t>Understand and use correct grammatical structures and appropriate discourse.</a:t>
            </a:r>
          </a:p>
          <a:p>
            <a:r>
              <a:rPr lang="en-US" sz="2900">
                <a:solidFill>
                  <a:srgbClr val="000000"/>
                </a:solidFill>
                <a:latin typeface="Comic Sans MS" pitchFamily="1" charset="0"/>
              </a:rPr>
              <a:t>Read to acquire new information.</a:t>
            </a:r>
          </a:p>
          <a:p>
            <a:r>
              <a:rPr lang="en-US" sz="2900">
                <a:solidFill>
                  <a:srgbClr val="000000"/>
                </a:solidFill>
                <a:latin typeface="Comic Sans MS" pitchFamily="1" charset="0"/>
              </a:rPr>
              <a:t>Understand information presented orally.</a:t>
            </a:r>
          </a:p>
          <a:p>
            <a:r>
              <a:rPr lang="en-US" sz="2900">
                <a:solidFill>
                  <a:srgbClr val="000000"/>
                </a:solidFill>
                <a:latin typeface="Comic Sans MS" pitchFamily="1" charset="0"/>
              </a:rPr>
              <a:t>Participate in classroom discussions.</a:t>
            </a:r>
          </a:p>
          <a:p>
            <a:r>
              <a:rPr lang="en-US" sz="2900">
                <a:solidFill>
                  <a:srgbClr val="000000"/>
                </a:solidFill>
                <a:latin typeface="Comic Sans MS" pitchFamily="1" charset="0"/>
              </a:rPr>
              <a:t>Write to communicate their knowledge and ideas.</a:t>
            </a:r>
            <a:endParaRPr lang="en-US" sz="2800">
              <a:solidFill>
                <a:srgbClr val="000000"/>
              </a:solidFill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8534400" cy="1085850"/>
          </a:xfrm>
        </p:spPr>
        <p:txBody>
          <a:bodyPr/>
          <a:lstStyle/>
          <a:p>
            <a:pPr marL="838200" indent="-838200">
              <a:buFont typeface="Arial" charset="0"/>
              <a:buAutoNum type="arabicPeriod" startAt="2"/>
            </a:pPr>
            <a:r>
              <a:rPr lang="en-US" sz="3400" b="0" i="1">
                <a:solidFill>
                  <a:srgbClr val="000000"/>
                </a:solidFill>
                <a:latin typeface="Comic Sans MS" pitchFamily="1" charset="0"/>
              </a:rPr>
              <a:t>ACADEMIC LANGUAGE TEXTS</a:t>
            </a:r>
            <a:endParaRPr lang="en-US" b="0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772400" cy="41910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2429F9"/>
              </a:buClr>
              <a:buFont typeface="Wingdings" pitchFamily="2" charset="2"/>
              <a:buChar char="§"/>
            </a:pPr>
            <a:r>
              <a:rPr lang="en-US" sz="3300" b="1">
                <a:solidFill>
                  <a:srgbClr val="000000"/>
                </a:solidFill>
                <a:latin typeface="Comic Sans MS" pitchFamily="1" charset="0"/>
              </a:rPr>
              <a:t>Literature genres: stories, novels, poetry, biography.</a:t>
            </a:r>
          </a:p>
          <a:p>
            <a:pPr>
              <a:lnSpc>
                <a:spcPct val="80000"/>
              </a:lnSpc>
              <a:buClr>
                <a:srgbClr val="2429F9"/>
              </a:buClr>
              <a:buFont typeface="Wingdings" pitchFamily="2" charset="2"/>
              <a:buChar char="§"/>
            </a:pPr>
            <a:r>
              <a:rPr lang="en-US" sz="3300" b="1">
                <a:solidFill>
                  <a:srgbClr val="000000"/>
                </a:solidFill>
                <a:latin typeface="Comic Sans MS" pitchFamily="1" charset="0"/>
              </a:rPr>
              <a:t>Informational texts: articles, essays, textbooks.</a:t>
            </a:r>
          </a:p>
          <a:p>
            <a:pPr>
              <a:lnSpc>
                <a:spcPct val="80000"/>
              </a:lnSpc>
              <a:buClr>
                <a:srgbClr val="2429F9"/>
              </a:buClr>
              <a:buFont typeface="Wingdings" pitchFamily="2" charset="2"/>
              <a:buChar char="§"/>
            </a:pPr>
            <a:r>
              <a:rPr lang="en-US" sz="3300" b="1">
                <a:solidFill>
                  <a:srgbClr val="000000"/>
                </a:solidFill>
                <a:latin typeface="Comic Sans MS" pitchFamily="1" charset="0"/>
              </a:rPr>
              <a:t>Oral texts: teacher, speakers, students, video, TV, film, live performance.</a:t>
            </a:r>
          </a:p>
          <a:p>
            <a:pPr>
              <a:lnSpc>
                <a:spcPct val="80000"/>
              </a:lnSpc>
              <a:buClr>
                <a:srgbClr val="2429F9"/>
              </a:buClr>
              <a:buFont typeface="Wingdings" pitchFamily="2" charset="2"/>
              <a:buChar char="§"/>
            </a:pPr>
            <a:r>
              <a:rPr lang="en-US" sz="3300" b="1">
                <a:solidFill>
                  <a:srgbClr val="000000"/>
                </a:solidFill>
                <a:latin typeface="Comic Sans MS" pitchFamily="1" charset="0"/>
              </a:rPr>
              <a:t>Personal texts: journals, e-mails, instant messages, letters.</a:t>
            </a:r>
            <a:endParaRPr lang="en-US" b="1">
              <a:solidFill>
                <a:srgbClr val="000000"/>
              </a:solidFill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8686800" cy="1085850"/>
          </a:xfrm>
        </p:spPr>
        <p:txBody>
          <a:bodyPr/>
          <a:lstStyle/>
          <a:p>
            <a:pPr marL="838200" indent="-838200">
              <a:buFont typeface="Arial" charset="0"/>
              <a:buAutoNum type="arabicPeriod" startAt="3"/>
            </a:pPr>
            <a:r>
              <a:rPr lang="en-US" sz="3200" b="0" i="1">
                <a:solidFill>
                  <a:srgbClr val="000000"/>
                </a:solidFill>
                <a:latin typeface="Comic Sans MS" pitchFamily="1" charset="0"/>
              </a:rPr>
              <a:t>ACADEMIC LANGUAGE PRODUCTS</a:t>
            </a:r>
            <a:endParaRPr lang="en-US" sz="4000" b="0" i="1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o"/>
            </a:pPr>
            <a:r>
              <a:rPr lang="en-US" sz="2800" b="1">
                <a:solidFill>
                  <a:srgbClr val="000000"/>
                </a:solidFill>
                <a:latin typeface="Comic Sans MS" pitchFamily="1" charset="0"/>
              </a:rPr>
              <a:t>Book reports, essays, stories, poetry, biographies.</a:t>
            </a:r>
          </a:p>
          <a:p>
            <a:pPr>
              <a:buFontTx/>
              <a:buChar char="o"/>
            </a:pPr>
            <a:r>
              <a:rPr lang="en-US" sz="2800" b="1">
                <a:solidFill>
                  <a:srgbClr val="000000"/>
                </a:solidFill>
                <a:latin typeface="Comic Sans MS" pitchFamily="1" charset="0"/>
              </a:rPr>
              <a:t>Science lab reports.</a:t>
            </a:r>
          </a:p>
          <a:p>
            <a:pPr>
              <a:buFontTx/>
              <a:buChar char="o"/>
            </a:pPr>
            <a:r>
              <a:rPr lang="en-US" sz="2800" b="1">
                <a:solidFill>
                  <a:srgbClr val="000000"/>
                </a:solidFill>
                <a:latin typeface="Comic Sans MS" pitchFamily="1" charset="0"/>
              </a:rPr>
              <a:t>Math problem explanations.</a:t>
            </a:r>
          </a:p>
          <a:p>
            <a:pPr>
              <a:buFontTx/>
              <a:buChar char="o"/>
            </a:pPr>
            <a:r>
              <a:rPr lang="en-US" sz="2800" b="1">
                <a:solidFill>
                  <a:srgbClr val="000000"/>
                </a:solidFill>
                <a:latin typeface="Comic Sans MS" pitchFamily="1" charset="0"/>
              </a:rPr>
              <a:t>Social Studies research reports.</a:t>
            </a:r>
          </a:p>
          <a:p>
            <a:pPr>
              <a:buFontTx/>
              <a:buChar char="o"/>
            </a:pPr>
            <a:r>
              <a:rPr lang="en-US" sz="2800" b="1">
                <a:solidFill>
                  <a:srgbClr val="000000"/>
                </a:solidFill>
                <a:latin typeface="Comic Sans MS" pitchFamily="1" charset="0"/>
              </a:rPr>
              <a:t>Personal experience stories.</a:t>
            </a:r>
          </a:p>
          <a:p>
            <a:pPr>
              <a:buFontTx/>
              <a:buChar char="o"/>
            </a:pPr>
            <a:r>
              <a:rPr lang="en-US" sz="2800" b="1">
                <a:solidFill>
                  <a:srgbClr val="000000"/>
                </a:solidFill>
                <a:latin typeface="Comic Sans MS" pitchFamily="1" charset="0"/>
              </a:rPr>
              <a:t>Constructed answers to demonstrate comprehension.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>
                <a:solidFill>
                  <a:srgbClr val="000000"/>
                </a:solidFill>
                <a:latin typeface="Comic Sans MS" pitchFamily="1" charset="0"/>
              </a:rPr>
              <a:t>THE TEACHER’S ROLE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9900"/>
              </a:buClr>
            </a:pPr>
            <a:r>
              <a:rPr lang="en-US" sz="3400">
                <a:solidFill>
                  <a:srgbClr val="000000"/>
                </a:solidFill>
                <a:latin typeface="Comic Sans MS" pitchFamily="1" charset="0"/>
              </a:rPr>
              <a:t>Model academic language.</a:t>
            </a:r>
          </a:p>
          <a:p>
            <a:pPr>
              <a:buClr>
                <a:srgbClr val="CC9900"/>
              </a:buClr>
            </a:pPr>
            <a:r>
              <a:rPr lang="en-US" sz="3400">
                <a:solidFill>
                  <a:srgbClr val="000000"/>
                </a:solidFill>
                <a:latin typeface="Comic Sans MS" pitchFamily="1" charset="0"/>
              </a:rPr>
              <a:t>Practice literacy across the curriculum.</a:t>
            </a:r>
          </a:p>
          <a:p>
            <a:pPr>
              <a:buClr>
                <a:srgbClr val="CC9900"/>
              </a:buClr>
            </a:pPr>
            <a:r>
              <a:rPr lang="en-US" sz="3400">
                <a:solidFill>
                  <a:srgbClr val="000000"/>
                </a:solidFill>
                <a:latin typeface="Comic Sans MS" pitchFamily="1" charset="0"/>
              </a:rPr>
              <a:t>Teach language awareness.</a:t>
            </a:r>
          </a:p>
          <a:p>
            <a:pPr>
              <a:buClr>
                <a:srgbClr val="CC9900"/>
              </a:buClr>
            </a:pPr>
            <a:r>
              <a:rPr lang="en-US" sz="3400">
                <a:solidFill>
                  <a:srgbClr val="000000"/>
                </a:solidFill>
                <a:latin typeface="Comic Sans MS" pitchFamily="1" charset="0"/>
              </a:rPr>
              <a:t>Develop students’ metacognition.</a:t>
            </a:r>
          </a:p>
          <a:p>
            <a:pPr>
              <a:buClr>
                <a:srgbClr val="CC9900"/>
              </a:buClr>
            </a:pPr>
            <a:r>
              <a:rPr lang="en-US" sz="3400">
                <a:solidFill>
                  <a:srgbClr val="000000"/>
                </a:solidFill>
                <a:latin typeface="Comic Sans MS" pitchFamily="1" charset="0"/>
              </a:rPr>
              <a:t>Teach learning strategies.</a:t>
            </a:r>
            <a:endParaRPr lang="en-US" b="1">
              <a:solidFill>
                <a:srgbClr val="000000"/>
              </a:solidFill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>
                <a:solidFill>
                  <a:srgbClr val="000000"/>
                </a:solidFill>
                <a:latin typeface="Comic Sans MS" pitchFamily="1" charset="0"/>
              </a:rPr>
              <a:t>LANGUAGE AWARENESS AND USE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9933"/>
              </a:buClr>
            </a:pPr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Focus on language forms.</a:t>
            </a:r>
          </a:p>
          <a:p>
            <a:pPr>
              <a:buClr>
                <a:srgbClr val="339933"/>
              </a:buClr>
            </a:pPr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Identify language registers.</a:t>
            </a:r>
          </a:p>
          <a:p>
            <a:pPr>
              <a:buClr>
                <a:srgbClr val="339933"/>
              </a:buClr>
            </a:pPr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Practice language functions.</a:t>
            </a:r>
          </a:p>
          <a:p>
            <a:pPr>
              <a:buClr>
                <a:srgbClr val="339933"/>
              </a:buClr>
            </a:pPr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Differentiate between discourse styles.</a:t>
            </a:r>
          </a:p>
          <a:p>
            <a:pPr>
              <a:buClr>
                <a:srgbClr val="339933"/>
              </a:buClr>
            </a:pPr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Use language for critical thinking.</a:t>
            </a:r>
          </a:p>
          <a:p>
            <a:pPr>
              <a:buClr>
                <a:srgbClr val="339933"/>
              </a:buClr>
            </a:pPr>
            <a:r>
              <a:rPr lang="en-US" sz="3000" b="1">
                <a:solidFill>
                  <a:srgbClr val="000000"/>
                </a:solidFill>
                <a:latin typeface="Comic Sans MS" pitchFamily="1" charset="0"/>
              </a:rPr>
              <a:t>Gain insight into own L1 and L2.</a:t>
            </a:r>
            <a:endParaRPr lang="en-US" sz="2800" b="1">
              <a:solidFill>
                <a:srgbClr val="000000"/>
              </a:solidFill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i="1">
                <a:solidFill>
                  <a:srgbClr val="000000"/>
                </a:solidFill>
                <a:latin typeface="Comic Sans MS" pitchFamily="1" charset="0"/>
              </a:rPr>
              <a:t>THINKING ABOUT THINKING: </a:t>
            </a:r>
            <a:br>
              <a:rPr lang="en-US" sz="3200" b="0" i="1">
                <a:solidFill>
                  <a:srgbClr val="000000"/>
                </a:solidFill>
                <a:latin typeface="Comic Sans MS" pitchFamily="1" charset="0"/>
              </a:rPr>
            </a:br>
            <a:r>
              <a:rPr lang="en-US" sz="3200" b="0" i="1">
                <a:solidFill>
                  <a:srgbClr val="000000"/>
                </a:solidFill>
                <a:latin typeface="Comic Sans MS" pitchFamily="1" charset="0"/>
              </a:rPr>
              <a:t>A MODEL OF METACOGNITION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828800"/>
            <a:ext cx="38100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3300" b="1">
                <a:solidFill>
                  <a:srgbClr val="000000"/>
                </a:solidFill>
                <a:latin typeface="Comic Sans MS" pitchFamily="1" charset="0"/>
              </a:rPr>
              <a:t>Declarative Knowledge:</a:t>
            </a:r>
            <a:endParaRPr lang="en-US" sz="2400">
              <a:solidFill>
                <a:srgbClr val="000000"/>
              </a:solidFill>
              <a:latin typeface="Times" pitchFamily="1" charset="0"/>
            </a:endParaRPr>
          </a:p>
          <a:p>
            <a:pPr>
              <a:buClr>
                <a:srgbClr val="996633"/>
              </a:buClr>
              <a:buFont typeface="Wingdings" pitchFamily="2" charset="2"/>
              <a:buChar char="Ø"/>
            </a:pPr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Self Knowledge</a:t>
            </a:r>
          </a:p>
          <a:p>
            <a:pPr>
              <a:buClr>
                <a:srgbClr val="996633"/>
              </a:buClr>
              <a:buFont typeface="Wingdings" pitchFamily="2" charset="2"/>
              <a:buChar char="Ø"/>
            </a:pPr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World Knowledge</a:t>
            </a:r>
          </a:p>
          <a:p>
            <a:pPr>
              <a:buClr>
                <a:srgbClr val="996633"/>
              </a:buClr>
              <a:buFont typeface="Wingdings" pitchFamily="2" charset="2"/>
              <a:buChar char="Ø"/>
            </a:pPr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Task Knowledge</a:t>
            </a:r>
          </a:p>
          <a:p>
            <a:pPr>
              <a:buClr>
                <a:srgbClr val="996633"/>
              </a:buClr>
              <a:buFont typeface="Wingdings" pitchFamily="2" charset="2"/>
              <a:buChar char="Ø"/>
            </a:pPr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Strategy Knowledge</a:t>
            </a:r>
            <a:endParaRPr lang="en-US">
              <a:solidFill>
                <a:srgbClr val="000000"/>
              </a:solidFill>
              <a:latin typeface="Comic Sans MS" pitchFamily="1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828800"/>
            <a:ext cx="396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sz="3300" b="1">
                <a:solidFill>
                  <a:srgbClr val="000000"/>
                </a:solidFill>
                <a:latin typeface="Comic Sans MS" pitchFamily="1" charset="0"/>
              </a:rPr>
              <a:t>Procedural Knowledge:</a:t>
            </a:r>
          </a:p>
          <a:p>
            <a:pPr>
              <a:buClr>
                <a:srgbClr val="996633"/>
              </a:buClr>
              <a:buFont typeface="Wingdings" pitchFamily="2" charset="2"/>
              <a:buChar char="Ø"/>
            </a:pPr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Planning</a:t>
            </a:r>
          </a:p>
          <a:p>
            <a:pPr>
              <a:buClr>
                <a:srgbClr val="996633"/>
              </a:buClr>
              <a:buFont typeface="Wingdings" pitchFamily="2" charset="2"/>
              <a:buChar char="Ø"/>
            </a:pPr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Monitoring/ Identifying Problems</a:t>
            </a:r>
          </a:p>
          <a:p>
            <a:pPr>
              <a:buClr>
                <a:srgbClr val="996633"/>
              </a:buClr>
              <a:buFont typeface="Wingdings" pitchFamily="2" charset="2"/>
              <a:buChar char="Ø"/>
            </a:pPr>
            <a:r>
              <a:rPr lang="en-US" sz="3300">
                <a:solidFill>
                  <a:srgbClr val="000000"/>
                </a:solidFill>
                <a:latin typeface="Comic Sans MS" pitchFamily="1" charset="0"/>
              </a:rPr>
              <a:t>Evaluating</a:t>
            </a:r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build="p" autoUpdateAnimBg="0"/>
    </p:bldLst>
  </p:timing>
</p:sld>
</file>

<file path=ppt/theme/theme1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2004:Templates:Presentations:Designs:Glare</Template>
  <TotalTime>7653</TotalTime>
  <Words>705</Words>
  <Application>Microsoft Office PowerPoint</Application>
  <PresentationFormat>On-screen Show (4:3)</PresentationFormat>
  <Paragraphs>134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Glare</vt:lpstr>
      <vt:lpstr>Slide</vt:lpstr>
      <vt:lpstr>Teaching Learning Strategies and Academic Language</vt:lpstr>
      <vt:lpstr>WHAT IS ACADEMIC LANGUAGE?</vt:lpstr>
      <vt:lpstr>Teaching Academic Language</vt:lpstr>
      <vt:lpstr>ACADEMIC LANGUAGE NEEDS OF ENGLISH LEARNERS</vt:lpstr>
      <vt:lpstr>ACADEMIC LANGUAGE TEXTS</vt:lpstr>
      <vt:lpstr>ACADEMIC LANGUAGE PRODUCTS</vt:lpstr>
      <vt:lpstr>THE TEACHER’S ROLE</vt:lpstr>
      <vt:lpstr>LANGUAGE AWARENESS AND USE</vt:lpstr>
      <vt:lpstr>THINKING ABOUT THINKING:  A MODEL OF METACOGNITION</vt:lpstr>
      <vt:lpstr>WHAT ARE LEARNING STRATEGIES?</vt:lpstr>
      <vt:lpstr>WHAT DOES THE RESEARCH SAY?</vt:lpstr>
      <vt:lpstr>MORE RESEARCH FINDINGS</vt:lpstr>
      <vt:lpstr>LANGUAGE OF INSTRUCTION</vt:lpstr>
      <vt:lpstr>WHY TEACH LEARNING STRATEGIES?</vt:lpstr>
      <vt:lpstr>TIPS ON TEACHING  LEARNING STRATEGIES</vt:lpstr>
      <vt:lpstr>CALLA Model for Teaching Academic Language, Content, &amp; Learning Strategies</vt:lpstr>
      <vt:lpstr>Metacognitive Strategies</vt:lpstr>
      <vt:lpstr>Metacognitive Strategies</vt:lpstr>
      <vt:lpstr>Social Learning Strategies</vt:lpstr>
      <vt:lpstr>Metacognitive Strategies</vt:lpstr>
      <vt:lpstr>Metacognitive Strategies</vt:lpstr>
      <vt:lpstr>CALLA Instruction Is...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TEACH LEARNING STRATEGIES</dc:title>
  <dc:creator>Anna Chamot</dc:creator>
  <cp:lastModifiedBy>jplotkin</cp:lastModifiedBy>
  <cp:revision>70</cp:revision>
  <cp:lastPrinted>2005-05-30T23:30:01Z</cp:lastPrinted>
  <dcterms:created xsi:type="dcterms:W3CDTF">1995-05-28T16:14:30Z</dcterms:created>
  <dcterms:modified xsi:type="dcterms:W3CDTF">2013-10-23T16:55:18Z</dcterms:modified>
</cp:coreProperties>
</file>