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60D86E-C4FE-415D-B6EC-6C1FA48B9CD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DD75AD6F-019B-47B5-9393-32547EE2AEB3}">
      <dgm:prSet phldrT="[Text]"/>
      <dgm:spPr/>
      <dgm:t>
        <a:bodyPr/>
        <a:lstStyle/>
        <a:p>
          <a:r>
            <a:rPr lang="en-US" dirty="0" smtClean="0"/>
            <a:t>Worth Being Familiar With</a:t>
          </a:r>
          <a:endParaRPr lang="en-US" dirty="0"/>
        </a:p>
      </dgm:t>
    </dgm:pt>
    <dgm:pt modelId="{612AE799-7ADF-4E43-AEC6-86A5549B7F6A}" type="parTrans" cxnId="{A2DFFFF1-F288-44F7-AF01-7E9D4822B2B5}">
      <dgm:prSet/>
      <dgm:spPr/>
      <dgm:t>
        <a:bodyPr/>
        <a:lstStyle/>
        <a:p>
          <a:endParaRPr lang="en-US"/>
        </a:p>
      </dgm:t>
    </dgm:pt>
    <dgm:pt modelId="{11A9694D-677D-4D28-846D-EA77A595AAE9}" type="sibTrans" cxnId="{A2DFFFF1-F288-44F7-AF01-7E9D4822B2B5}">
      <dgm:prSet/>
      <dgm:spPr/>
      <dgm:t>
        <a:bodyPr/>
        <a:lstStyle/>
        <a:p>
          <a:endParaRPr lang="en-US"/>
        </a:p>
      </dgm:t>
    </dgm:pt>
    <dgm:pt modelId="{CD11AD62-DFC4-4582-A6F1-B04384C91355}">
      <dgm:prSet phldrT="[Text]"/>
      <dgm:spPr/>
      <dgm:t>
        <a:bodyPr/>
        <a:lstStyle/>
        <a:p>
          <a:r>
            <a:rPr lang="en-US" dirty="0" smtClean="0"/>
            <a:t>Important to Know &amp; Do</a:t>
          </a:r>
          <a:endParaRPr lang="en-US" dirty="0"/>
        </a:p>
      </dgm:t>
    </dgm:pt>
    <dgm:pt modelId="{D1739DFD-5505-46CB-83BB-C8A039146479}" type="parTrans" cxnId="{F553A45F-45F0-4D79-B982-586B08B30186}">
      <dgm:prSet/>
      <dgm:spPr/>
      <dgm:t>
        <a:bodyPr/>
        <a:lstStyle/>
        <a:p>
          <a:endParaRPr lang="en-US"/>
        </a:p>
      </dgm:t>
    </dgm:pt>
    <dgm:pt modelId="{0E2A7A8E-B4C7-480B-B25A-B7088D5B09BD}" type="sibTrans" cxnId="{F553A45F-45F0-4D79-B982-586B08B30186}">
      <dgm:prSet/>
      <dgm:spPr/>
      <dgm:t>
        <a:bodyPr/>
        <a:lstStyle/>
        <a:p>
          <a:endParaRPr lang="en-US"/>
        </a:p>
      </dgm:t>
    </dgm:pt>
    <dgm:pt modelId="{3BAEC8DB-2FB1-4B88-B193-91DE6A71BBA1}">
      <dgm:prSet phldrT="[Text]"/>
      <dgm:spPr/>
      <dgm:t>
        <a:bodyPr/>
        <a:lstStyle/>
        <a:p>
          <a:r>
            <a:rPr lang="en-US" dirty="0" smtClean="0"/>
            <a:t>Big Ideas &amp; Core Tasks</a:t>
          </a:r>
          <a:endParaRPr lang="en-US" dirty="0"/>
        </a:p>
      </dgm:t>
    </dgm:pt>
    <dgm:pt modelId="{F9A5A288-810C-4259-82F9-9320556D1938}" type="parTrans" cxnId="{43E827F1-5945-49F0-B054-083390763676}">
      <dgm:prSet/>
      <dgm:spPr/>
      <dgm:t>
        <a:bodyPr/>
        <a:lstStyle/>
        <a:p>
          <a:endParaRPr lang="en-US"/>
        </a:p>
      </dgm:t>
    </dgm:pt>
    <dgm:pt modelId="{88C2D287-026C-442A-BB22-83743EBA95C9}" type="sibTrans" cxnId="{43E827F1-5945-49F0-B054-083390763676}">
      <dgm:prSet/>
      <dgm:spPr/>
      <dgm:t>
        <a:bodyPr/>
        <a:lstStyle/>
        <a:p>
          <a:endParaRPr lang="en-US"/>
        </a:p>
      </dgm:t>
    </dgm:pt>
    <dgm:pt modelId="{CF298DA4-E2AC-4381-AC48-02F9EA10B231}" type="pres">
      <dgm:prSet presAssocID="{DC60D86E-C4FE-415D-B6EC-6C1FA48B9CD5}" presName="Name0" presStyleCnt="0">
        <dgm:presLayoutVars>
          <dgm:chMax val="7"/>
          <dgm:resizeHandles val="exact"/>
        </dgm:presLayoutVars>
      </dgm:prSet>
      <dgm:spPr/>
    </dgm:pt>
    <dgm:pt modelId="{A4818F47-3292-4451-85F6-F5C628C0203E}" type="pres">
      <dgm:prSet presAssocID="{DC60D86E-C4FE-415D-B6EC-6C1FA48B9CD5}" presName="comp1" presStyleCnt="0"/>
      <dgm:spPr/>
    </dgm:pt>
    <dgm:pt modelId="{FC605DC4-2CE5-4F0F-8070-609B46A1F9F7}" type="pres">
      <dgm:prSet presAssocID="{DC60D86E-C4FE-415D-B6EC-6C1FA48B9CD5}" presName="circle1" presStyleLbl="node1" presStyleIdx="0" presStyleCnt="3" custScaleX="136667"/>
      <dgm:spPr/>
    </dgm:pt>
    <dgm:pt modelId="{8250B880-1E6E-4D10-8C4B-C59E593104BE}" type="pres">
      <dgm:prSet presAssocID="{DC60D86E-C4FE-415D-B6EC-6C1FA48B9CD5}" presName="c1text" presStyleLbl="node1" presStyleIdx="0" presStyleCnt="3">
        <dgm:presLayoutVars>
          <dgm:bulletEnabled val="1"/>
        </dgm:presLayoutVars>
      </dgm:prSet>
      <dgm:spPr/>
    </dgm:pt>
    <dgm:pt modelId="{29187629-704A-4CEB-A529-128CD35AF143}" type="pres">
      <dgm:prSet presAssocID="{DC60D86E-C4FE-415D-B6EC-6C1FA48B9CD5}" presName="comp2" presStyleCnt="0"/>
      <dgm:spPr/>
    </dgm:pt>
    <dgm:pt modelId="{C19F3053-78B2-49D3-8E63-856543FB0F91}" type="pres">
      <dgm:prSet presAssocID="{DC60D86E-C4FE-415D-B6EC-6C1FA48B9CD5}" presName="circle2" presStyleLbl="node1" presStyleIdx="1" presStyleCnt="3" custScaleX="120000"/>
      <dgm:spPr/>
      <dgm:t>
        <a:bodyPr/>
        <a:lstStyle/>
        <a:p>
          <a:endParaRPr lang="en-US"/>
        </a:p>
      </dgm:t>
    </dgm:pt>
    <dgm:pt modelId="{73639DA6-DDA7-4548-9CA7-C45F99050427}" type="pres">
      <dgm:prSet presAssocID="{DC60D86E-C4FE-415D-B6EC-6C1FA48B9CD5}" presName="c2text" presStyleLbl="node1" presStyleIdx="1" presStyleCnt="3">
        <dgm:presLayoutVars>
          <dgm:bulletEnabled val="1"/>
        </dgm:presLayoutVars>
      </dgm:prSet>
      <dgm:spPr/>
      <dgm:t>
        <a:bodyPr/>
        <a:lstStyle/>
        <a:p>
          <a:endParaRPr lang="en-US"/>
        </a:p>
      </dgm:t>
    </dgm:pt>
    <dgm:pt modelId="{F8FDFE5E-1E9F-4369-AD5C-DD5C353464F0}" type="pres">
      <dgm:prSet presAssocID="{DC60D86E-C4FE-415D-B6EC-6C1FA48B9CD5}" presName="comp3" presStyleCnt="0"/>
      <dgm:spPr/>
    </dgm:pt>
    <dgm:pt modelId="{4849B52B-582A-4C45-8DB4-9D0CB7F2F3E9}" type="pres">
      <dgm:prSet presAssocID="{DC60D86E-C4FE-415D-B6EC-6C1FA48B9CD5}" presName="circle3" presStyleLbl="node1" presStyleIdx="2" presStyleCnt="3" custScaleX="126667"/>
      <dgm:spPr/>
    </dgm:pt>
    <dgm:pt modelId="{F018A98B-BEBB-4B4B-92D3-09E2F82CB145}" type="pres">
      <dgm:prSet presAssocID="{DC60D86E-C4FE-415D-B6EC-6C1FA48B9CD5}" presName="c3text" presStyleLbl="node1" presStyleIdx="2" presStyleCnt="3">
        <dgm:presLayoutVars>
          <dgm:bulletEnabled val="1"/>
        </dgm:presLayoutVars>
      </dgm:prSet>
      <dgm:spPr/>
    </dgm:pt>
  </dgm:ptLst>
  <dgm:cxnLst>
    <dgm:cxn modelId="{43E827F1-5945-49F0-B054-083390763676}" srcId="{DC60D86E-C4FE-415D-B6EC-6C1FA48B9CD5}" destId="{3BAEC8DB-2FB1-4B88-B193-91DE6A71BBA1}" srcOrd="2" destOrd="0" parTransId="{F9A5A288-810C-4259-82F9-9320556D1938}" sibTransId="{88C2D287-026C-442A-BB22-83743EBA95C9}"/>
    <dgm:cxn modelId="{A2DFFFF1-F288-44F7-AF01-7E9D4822B2B5}" srcId="{DC60D86E-C4FE-415D-B6EC-6C1FA48B9CD5}" destId="{DD75AD6F-019B-47B5-9393-32547EE2AEB3}" srcOrd="0" destOrd="0" parTransId="{612AE799-7ADF-4E43-AEC6-86A5549B7F6A}" sibTransId="{11A9694D-677D-4D28-846D-EA77A595AAE9}"/>
    <dgm:cxn modelId="{A60FDB59-E193-4C9B-BEB5-44C98F0AC558}" type="presOf" srcId="{3BAEC8DB-2FB1-4B88-B193-91DE6A71BBA1}" destId="{4849B52B-582A-4C45-8DB4-9D0CB7F2F3E9}" srcOrd="0" destOrd="0" presId="urn:microsoft.com/office/officeart/2005/8/layout/venn2"/>
    <dgm:cxn modelId="{83259F49-3A8F-42D1-A309-CEB3E9BAD401}" type="presOf" srcId="{DD75AD6F-019B-47B5-9393-32547EE2AEB3}" destId="{8250B880-1E6E-4D10-8C4B-C59E593104BE}" srcOrd="1" destOrd="0" presId="urn:microsoft.com/office/officeart/2005/8/layout/venn2"/>
    <dgm:cxn modelId="{3AD3ECD2-411A-4D46-B57B-29FBE006362A}" type="presOf" srcId="{CD11AD62-DFC4-4582-A6F1-B04384C91355}" destId="{73639DA6-DDA7-4548-9CA7-C45F99050427}" srcOrd="1" destOrd="0" presId="urn:microsoft.com/office/officeart/2005/8/layout/venn2"/>
    <dgm:cxn modelId="{F553A45F-45F0-4D79-B982-586B08B30186}" srcId="{DC60D86E-C4FE-415D-B6EC-6C1FA48B9CD5}" destId="{CD11AD62-DFC4-4582-A6F1-B04384C91355}" srcOrd="1" destOrd="0" parTransId="{D1739DFD-5505-46CB-83BB-C8A039146479}" sibTransId="{0E2A7A8E-B4C7-480B-B25A-B7088D5B09BD}"/>
    <dgm:cxn modelId="{07F812A3-994D-4683-8FB9-6370B27AC19E}" type="presOf" srcId="{CD11AD62-DFC4-4582-A6F1-B04384C91355}" destId="{C19F3053-78B2-49D3-8E63-856543FB0F91}" srcOrd="0" destOrd="0" presId="urn:microsoft.com/office/officeart/2005/8/layout/venn2"/>
    <dgm:cxn modelId="{DF65D67F-1F90-429D-820E-22D111285CB3}" type="presOf" srcId="{DC60D86E-C4FE-415D-B6EC-6C1FA48B9CD5}" destId="{CF298DA4-E2AC-4381-AC48-02F9EA10B231}" srcOrd="0" destOrd="0" presId="urn:microsoft.com/office/officeart/2005/8/layout/venn2"/>
    <dgm:cxn modelId="{FF6F234E-2BE5-43BB-9793-57186E6831F5}" type="presOf" srcId="{3BAEC8DB-2FB1-4B88-B193-91DE6A71BBA1}" destId="{F018A98B-BEBB-4B4B-92D3-09E2F82CB145}" srcOrd="1" destOrd="0" presId="urn:microsoft.com/office/officeart/2005/8/layout/venn2"/>
    <dgm:cxn modelId="{7D8C0AB9-8D90-4B0F-91B1-503A3E381067}" type="presOf" srcId="{DD75AD6F-019B-47B5-9393-32547EE2AEB3}" destId="{FC605DC4-2CE5-4F0F-8070-609B46A1F9F7}" srcOrd="0" destOrd="0" presId="urn:microsoft.com/office/officeart/2005/8/layout/venn2"/>
    <dgm:cxn modelId="{04A03D84-B414-4094-BCF7-1F42A50ABEBB}" type="presParOf" srcId="{CF298DA4-E2AC-4381-AC48-02F9EA10B231}" destId="{A4818F47-3292-4451-85F6-F5C628C0203E}" srcOrd="0" destOrd="0" presId="urn:microsoft.com/office/officeart/2005/8/layout/venn2"/>
    <dgm:cxn modelId="{95569BB1-B4D9-4DB3-9B07-1AF7BBEFB2EF}" type="presParOf" srcId="{A4818F47-3292-4451-85F6-F5C628C0203E}" destId="{FC605DC4-2CE5-4F0F-8070-609B46A1F9F7}" srcOrd="0" destOrd="0" presId="urn:microsoft.com/office/officeart/2005/8/layout/venn2"/>
    <dgm:cxn modelId="{8A751A8C-D88E-47C9-9FC1-76610B251287}" type="presParOf" srcId="{A4818F47-3292-4451-85F6-F5C628C0203E}" destId="{8250B880-1E6E-4D10-8C4B-C59E593104BE}" srcOrd="1" destOrd="0" presId="urn:microsoft.com/office/officeart/2005/8/layout/venn2"/>
    <dgm:cxn modelId="{5A684590-2FDB-4F9C-A079-321FEFF67ADD}" type="presParOf" srcId="{CF298DA4-E2AC-4381-AC48-02F9EA10B231}" destId="{29187629-704A-4CEB-A529-128CD35AF143}" srcOrd="1" destOrd="0" presId="urn:microsoft.com/office/officeart/2005/8/layout/venn2"/>
    <dgm:cxn modelId="{76408421-36C2-4547-B9EA-051945E7D6DA}" type="presParOf" srcId="{29187629-704A-4CEB-A529-128CD35AF143}" destId="{C19F3053-78B2-49D3-8E63-856543FB0F91}" srcOrd="0" destOrd="0" presId="urn:microsoft.com/office/officeart/2005/8/layout/venn2"/>
    <dgm:cxn modelId="{B433F1D4-8DD0-4055-9CF0-0980912E84D8}" type="presParOf" srcId="{29187629-704A-4CEB-A529-128CD35AF143}" destId="{73639DA6-DDA7-4548-9CA7-C45F99050427}" srcOrd="1" destOrd="0" presId="urn:microsoft.com/office/officeart/2005/8/layout/venn2"/>
    <dgm:cxn modelId="{3D826A00-605A-4822-95A3-B6138DFA0342}" type="presParOf" srcId="{CF298DA4-E2AC-4381-AC48-02F9EA10B231}" destId="{F8FDFE5E-1E9F-4369-AD5C-DD5C353464F0}" srcOrd="2" destOrd="0" presId="urn:microsoft.com/office/officeart/2005/8/layout/venn2"/>
    <dgm:cxn modelId="{E17D60C5-418B-4A3F-B6F3-5B1F4A6740CE}" type="presParOf" srcId="{F8FDFE5E-1E9F-4369-AD5C-DD5C353464F0}" destId="{4849B52B-582A-4C45-8DB4-9D0CB7F2F3E9}" srcOrd="0" destOrd="0" presId="urn:microsoft.com/office/officeart/2005/8/layout/venn2"/>
    <dgm:cxn modelId="{F76AF487-A55F-4F1C-9E70-D5294846ABE1}" type="presParOf" srcId="{F8FDFE5E-1E9F-4369-AD5C-DD5C353464F0}" destId="{F018A98B-BEBB-4B4B-92D3-09E2F82CB145}"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605DC4-2CE5-4F0F-8070-609B46A1F9F7}">
      <dsp:nvSpPr>
        <dsp:cNvPr id="0" name=""/>
        <dsp:cNvSpPr/>
      </dsp:nvSpPr>
      <dsp:spPr>
        <a:xfrm>
          <a:off x="761992" y="0"/>
          <a:ext cx="6248415" cy="4572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Worth Being Familiar With</a:t>
          </a:r>
          <a:endParaRPr lang="en-US" sz="1500" kern="1200" dirty="0"/>
        </a:p>
      </dsp:txBody>
      <dsp:txXfrm>
        <a:off x="2794289" y="228599"/>
        <a:ext cx="2183821" cy="685800"/>
      </dsp:txXfrm>
    </dsp:sp>
    <dsp:sp modelId="{C19F3053-78B2-49D3-8E63-856543FB0F91}">
      <dsp:nvSpPr>
        <dsp:cNvPr id="0" name=""/>
        <dsp:cNvSpPr/>
      </dsp:nvSpPr>
      <dsp:spPr>
        <a:xfrm>
          <a:off x="1828800" y="1142999"/>
          <a:ext cx="4114800" cy="3429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Important to Know &amp; Do</a:t>
          </a:r>
          <a:endParaRPr lang="en-US" sz="1500" kern="1200" dirty="0"/>
        </a:p>
      </dsp:txBody>
      <dsp:txXfrm>
        <a:off x="2927451" y="1357312"/>
        <a:ext cx="1917496" cy="642937"/>
      </dsp:txXfrm>
    </dsp:sp>
    <dsp:sp modelId="{4849B52B-582A-4C45-8DB4-9D0CB7F2F3E9}">
      <dsp:nvSpPr>
        <dsp:cNvPr id="0" name=""/>
        <dsp:cNvSpPr/>
      </dsp:nvSpPr>
      <dsp:spPr>
        <a:xfrm>
          <a:off x="2438396" y="2286000"/>
          <a:ext cx="2895607" cy="2286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Big Ideas &amp; Core Tasks</a:t>
          </a:r>
          <a:endParaRPr lang="en-US" sz="1500" kern="1200" dirty="0"/>
        </a:p>
      </dsp:txBody>
      <dsp:txXfrm>
        <a:off x="2862448" y="2857500"/>
        <a:ext cx="2047503"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4E08C67-AD8B-431E-921D-6AB597B3B106}" type="datetimeFigureOut">
              <a:rPr lang="en-US" smtClean="0"/>
              <a:t>1/25/2013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C974426-0126-475E-AD5E-52A5E55D412D}"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E08C67-AD8B-431E-921D-6AB597B3B106}"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74426-0126-475E-AD5E-52A5E55D41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E08C67-AD8B-431E-921D-6AB597B3B106}"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74426-0126-475E-AD5E-52A5E55D41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4E08C67-AD8B-431E-921D-6AB597B3B106}"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74426-0126-475E-AD5E-52A5E55D412D}"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E08C67-AD8B-431E-921D-6AB597B3B106}" type="datetimeFigureOut">
              <a:rPr lang="en-US" smtClean="0"/>
              <a:t>1/25/2013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C974426-0126-475E-AD5E-52A5E55D412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4E08C67-AD8B-431E-921D-6AB597B3B106}"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74426-0126-475E-AD5E-52A5E55D412D}"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4E08C67-AD8B-431E-921D-6AB597B3B106}" type="datetimeFigureOut">
              <a:rPr lang="en-US" smtClean="0"/>
              <a:t>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74426-0126-475E-AD5E-52A5E55D412D}"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E08C67-AD8B-431E-921D-6AB597B3B106}" type="datetimeFigureOut">
              <a:rPr lang="en-US" smtClean="0"/>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74426-0126-475E-AD5E-52A5E55D41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08C67-AD8B-431E-921D-6AB597B3B106}" type="datetimeFigureOut">
              <a:rPr lang="en-US" smtClean="0"/>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974426-0126-475E-AD5E-52A5E55D41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E08C67-AD8B-431E-921D-6AB597B3B106}"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74426-0126-475E-AD5E-52A5E55D412D}"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E08C67-AD8B-431E-921D-6AB597B3B106}" type="datetimeFigureOut">
              <a:rPr lang="en-US" smtClean="0"/>
              <a:t>1/25/2013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C974426-0126-475E-AD5E-52A5E55D412D}"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4E08C67-AD8B-431E-921D-6AB597B3B106}" type="datetimeFigureOut">
              <a:rPr lang="en-US" smtClean="0"/>
              <a:t>1/25/2013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C974426-0126-475E-AD5E-52A5E55D412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A Quick Guide to Developing</a:t>
            </a:r>
          </a:p>
          <a:p>
            <a:r>
              <a:rPr lang="en-US" dirty="0" smtClean="0"/>
              <a:t>Authentic Assessments</a:t>
            </a:r>
          </a:p>
          <a:p>
            <a:endParaRPr lang="en-US" dirty="0" smtClean="0"/>
          </a:p>
          <a:p>
            <a:endParaRPr lang="en-US" dirty="0" smtClean="0"/>
          </a:p>
          <a:p>
            <a:endParaRPr lang="en-US" dirty="0" smtClean="0"/>
          </a:p>
          <a:p>
            <a:endParaRPr lang="en-US" dirty="0" smtClean="0"/>
          </a:p>
        </p:txBody>
      </p:sp>
      <p:sp>
        <p:nvSpPr>
          <p:cNvPr id="2" name="Title 1"/>
          <p:cNvSpPr>
            <a:spLocks noGrp="1"/>
          </p:cNvSpPr>
          <p:nvPr>
            <p:ph type="ctrTitle"/>
          </p:nvPr>
        </p:nvSpPr>
        <p:spPr/>
        <p:txBody>
          <a:bodyPr/>
          <a:lstStyle/>
          <a:p>
            <a:r>
              <a:rPr lang="en-US" dirty="0" smtClean="0"/>
              <a:t>Understanding By Design</a:t>
            </a:r>
            <a:endParaRPr lang="en-US" dirty="0"/>
          </a:p>
        </p:txBody>
      </p:sp>
      <p:sp>
        <p:nvSpPr>
          <p:cNvPr id="4" name="TextBox 3"/>
          <p:cNvSpPr txBox="1"/>
          <p:nvPr/>
        </p:nvSpPr>
        <p:spPr>
          <a:xfrm>
            <a:off x="3200400" y="5943600"/>
            <a:ext cx="4648200" cy="369332"/>
          </a:xfrm>
          <a:prstGeom prst="rect">
            <a:avLst/>
          </a:prstGeom>
          <a:noFill/>
        </p:spPr>
        <p:txBody>
          <a:bodyPr wrap="square" rtlCol="0">
            <a:spAutoFit/>
          </a:bodyPr>
          <a:lstStyle/>
          <a:p>
            <a:r>
              <a:rPr lang="en-US" dirty="0" smtClean="0"/>
              <a:t>Jack </a:t>
            </a:r>
            <a:r>
              <a:rPr lang="en-US" dirty="0" err="1" smtClean="0"/>
              <a:t>Plotkin</a:t>
            </a:r>
            <a:r>
              <a:rPr lang="en-US" dirty="0" smtClean="0"/>
              <a:t> – EDUC 6081</a:t>
            </a:r>
            <a:endParaRPr lang="en-US" dirty="0"/>
          </a:p>
        </p:txBody>
      </p:sp>
      <p:pic>
        <p:nvPicPr>
          <p:cNvPr id="5" name="~PP1695.WAV">
            <a:hlinkClick r:id="" action="ppaction://media"/>
          </p:cNvPr>
          <p:cNvPicPr>
            <a:picLocks noRot="1" noChangeAspect="1"/>
          </p:cNvPicPr>
          <p:nvPr>
            <a:wavAudioFile r:embed="rId1" name="~PP1695.WAV"/>
          </p:nvPr>
        </p:nvPicPr>
        <p:blipFill>
          <a:blip r:embed="rId3" cstate="print"/>
          <a:stretch>
            <a:fillRect/>
          </a:stretch>
        </p:blipFill>
        <p:spPr>
          <a:xfrm>
            <a:off x="8702675" y="6416675"/>
            <a:ext cx="304800" cy="304800"/>
          </a:xfrm>
          <a:prstGeom prst="rect">
            <a:avLst/>
          </a:prstGeom>
        </p:spPr>
      </p:pic>
    </p:spTree>
  </p:cSld>
  <p:clrMapOvr>
    <a:masterClrMapping/>
  </p:clrMapOvr>
  <p:transition advTm="199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Further GRASPS Examples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From El Segundo Middle School – Math, Grade 6</a:t>
            </a:r>
          </a:p>
          <a:p>
            <a:endParaRPr lang="en-US" dirty="0" smtClean="0"/>
          </a:p>
          <a:p>
            <a:pPr>
              <a:buNone/>
            </a:pPr>
            <a:r>
              <a:rPr lang="en-US" dirty="0" smtClean="0"/>
              <a:t>Your goal is to demonstrate understanding of geometric principles and apply them to real life.  The Principal of ESMS has put out a proposal to beautify the campus and has asked for official plans and proposals.  You will select and map an area of campus worthy of beautification.  You will create a project proposal and budget for materials based on area.  Your work must show a keen understanding of symmetry.  You will be evaluated by your demonstration of geometric principles and your accuracy of proposal.</a:t>
            </a:r>
            <a:endParaRPr lang="en-US" dirty="0"/>
          </a:p>
        </p:txBody>
      </p:sp>
      <p:pic>
        <p:nvPicPr>
          <p:cNvPr id="4" name="~PP3522.WAV">
            <a:hlinkClick r:id="" action="ppaction://media"/>
          </p:cNvPr>
          <p:cNvPicPr>
            <a:picLocks noRot="1" noChangeAspect="1"/>
          </p:cNvPicPr>
          <p:nvPr>
            <a:wavAudioFile r:embed="rId1" name="~PP3522.WAV"/>
          </p:nvPr>
        </p:nvPicPr>
        <p:blipFill>
          <a:blip r:embed="rId3" cstate="print"/>
          <a:stretch>
            <a:fillRect/>
          </a:stretch>
        </p:blipFill>
        <p:spPr>
          <a:xfrm>
            <a:off x="8702675" y="6416675"/>
            <a:ext cx="304800" cy="304800"/>
          </a:xfrm>
          <a:prstGeom prst="rect">
            <a:avLst/>
          </a:prstGeom>
        </p:spPr>
      </p:pic>
    </p:spTree>
  </p:cSld>
  <p:clrMapOvr>
    <a:masterClrMapping/>
  </p:clrMapOvr>
  <p:transition advTm="563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Further GRASPS Examples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From El Segundo Middle School – Humanities, Grade 8</a:t>
            </a:r>
          </a:p>
          <a:p>
            <a:endParaRPr lang="en-US" dirty="0" smtClean="0"/>
          </a:p>
          <a:p>
            <a:pPr>
              <a:buNone/>
            </a:pPr>
            <a:r>
              <a:rPr lang="en-US" dirty="0" smtClean="0"/>
              <a:t>Your goal is to show understanding of the principles of our government.  The year is 2280, and you are among a group of intrepid explorers prepared to colonize a newfound planet.  Your goal is to create and propose a constitution to govern your new colony.  You will use your knowledge of the US Constitution and also comparative government studies to develop your document.  Your work will be judged by your understanding of complexities of government, principles of democracy or other forms of rule, and creativity.</a:t>
            </a:r>
            <a:endParaRPr lang="en-US" dirty="0"/>
          </a:p>
        </p:txBody>
      </p:sp>
      <p:pic>
        <p:nvPicPr>
          <p:cNvPr id="4" name="~PP697.WAV">
            <a:hlinkClick r:id="" action="ppaction://media"/>
          </p:cNvPr>
          <p:cNvPicPr>
            <a:picLocks noRot="1" noChangeAspect="1"/>
          </p:cNvPicPr>
          <p:nvPr>
            <a:wavAudioFile r:embed="rId1" name="~PP697.WAV"/>
          </p:nvPr>
        </p:nvPicPr>
        <p:blipFill>
          <a:blip r:embed="rId3" cstate="print"/>
          <a:stretch>
            <a:fillRect/>
          </a:stretch>
        </p:blipFill>
        <p:spPr>
          <a:xfrm>
            <a:off x="8702675" y="6416675"/>
            <a:ext cx="304800" cy="304800"/>
          </a:xfrm>
          <a:prstGeom prst="rect">
            <a:avLst/>
          </a:prstGeom>
        </p:spPr>
      </p:pic>
    </p:spTree>
  </p:cSld>
  <p:clrMapOvr>
    <a:masterClrMapping/>
  </p:clrMapOvr>
  <p:transition advTm="707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Learning Experiences</a:t>
            </a:r>
            <a:endParaRPr lang="en-US" dirty="0"/>
          </a:p>
        </p:txBody>
      </p:sp>
      <p:sp>
        <p:nvSpPr>
          <p:cNvPr id="3" name="Content Placeholder 2"/>
          <p:cNvSpPr>
            <a:spLocks noGrp="1"/>
          </p:cNvSpPr>
          <p:nvPr>
            <p:ph sz="quarter" idx="1"/>
          </p:nvPr>
        </p:nvSpPr>
        <p:spPr/>
        <p:txBody>
          <a:bodyPr/>
          <a:lstStyle/>
          <a:p>
            <a:r>
              <a:rPr lang="en-US" dirty="0" smtClean="0"/>
              <a:t>Work on assessment along the way</a:t>
            </a:r>
          </a:p>
          <a:p>
            <a:endParaRPr lang="en-US" dirty="0" smtClean="0"/>
          </a:p>
          <a:p>
            <a:r>
              <a:rPr lang="en-US" dirty="0" smtClean="0"/>
              <a:t>Lessons that are inquiry based and </a:t>
            </a:r>
            <a:r>
              <a:rPr lang="en-US" dirty="0" err="1" smtClean="0"/>
              <a:t>scaffolded</a:t>
            </a:r>
            <a:endParaRPr lang="en-US" dirty="0" smtClean="0"/>
          </a:p>
          <a:p>
            <a:endParaRPr lang="en-US" dirty="0" smtClean="0"/>
          </a:p>
          <a:p>
            <a:r>
              <a:rPr lang="en-US" dirty="0" smtClean="0"/>
              <a:t>Students do the work/learning</a:t>
            </a:r>
            <a:endParaRPr lang="en-US" dirty="0"/>
          </a:p>
        </p:txBody>
      </p:sp>
      <p:pic>
        <p:nvPicPr>
          <p:cNvPr id="4" name="~PP3104.WAV">
            <a:hlinkClick r:id="" action="ppaction://media"/>
          </p:cNvPr>
          <p:cNvPicPr>
            <a:picLocks noRot="1" noChangeAspect="1"/>
          </p:cNvPicPr>
          <p:nvPr>
            <a:wavAudioFile r:embed="rId1" name="~PP3104.WAV"/>
          </p:nvPr>
        </p:nvPicPr>
        <p:blipFill>
          <a:blip r:embed="rId3" cstate="print"/>
          <a:stretch>
            <a:fillRect/>
          </a:stretch>
        </p:blipFill>
        <p:spPr>
          <a:xfrm>
            <a:off x="8702675" y="6416675"/>
            <a:ext cx="304800" cy="304800"/>
          </a:xfrm>
          <a:prstGeom prst="rect">
            <a:avLst/>
          </a:prstGeom>
        </p:spPr>
      </p:pic>
    </p:spTree>
  </p:cSld>
  <p:clrMapOvr>
    <a:masterClrMapping/>
  </p:clrMapOvr>
  <p:transition advTm="801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it A Try!</a:t>
            </a:r>
            <a:endParaRPr lang="en-US" dirty="0"/>
          </a:p>
        </p:txBody>
      </p:sp>
      <p:sp>
        <p:nvSpPr>
          <p:cNvPr id="3" name="Content Placeholder 2"/>
          <p:cNvSpPr>
            <a:spLocks noGrp="1"/>
          </p:cNvSpPr>
          <p:nvPr>
            <p:ph sz="quarter" idx="1"/>
          </p:nvPr>
        </p:nvSpPr>
        <p:spPr/>
        <p:txBody>
          <a:bodyPr/>
          <a:lstStyle/>
          <a:p>
            <a:r>
              <a:rPr lang="en-US" dirty="0" smtClean="0"/>
              <a:t>G</a:t>
            </a:r>
          </a:p>
          <a:p>
            <a:r>
              <a:rPr lang="en-US" dirty="0" smtClean="0"/>
              <a:t>R</a:t>
            </a:r>
          </a:p>
          <a:p>
            <a:r>
              <a:rPr lang="en-US" dirty="0" smtClean="0"/>
              <a:t>A</a:t>
            </a:r>
          </a:p>
          <a:p>
            <a:r>
              <a:rPr lang="en-US" dirty="0" smtClean="0"/>
              <a:t>S</a:t>
            </a:r>
          </a:p>
          <a:p>
            <a:r>
              <a:rPr lang="en-US" dirty="0" smtClean="0"/>
              <a:t>P</a:t>
            </a:r>
          </a:p>
          <a:p>
            <a:r>
              <a:rPr lang="en-US" dirty="0" smtClean="0"/>
              <a:t>S</a:t>
            </a:r>
            <a:endParaRPr lang="en-US" dirty="0"/>
          </a:p>
        </p:txBody>
      </p:sp>
      <p:pic>
        <p:nvPicPr>
          <p:cNvPr id="4" name="~PP2933.WAV">
            <a:hlinkClick r:id="" action="ppaction://media"/>
          </p:cNvPr>
          <p:cNvPicPr>
            <a:picLocks noRot="1" noChangeAspect="1"/>
          </p:cNvPicPr>
          <p:nvPr>
            <a:wavAudioFile r:embed="rId1" name="~PP2933.WAV"/>
          </p:nvPr>
        </p:nvPicPr>
        <p:blipFill>
          <a:blip r:embed="rId3" cstate="print"/>
          <a:stretch>
            <a:fillRect/>
          </a:stretch>
        </p:blipFill>
        <p:spPr>
          <a:xfrm>
            <a:off x="8702675" y="6416675"/>
            <a:ext cx="304800" cy="304800"/>
          </a:xfrm>
          <a:prstGeom prst="rect">
            <a:avLst/>
          </a:prstGeom>
        </p:spPr>
      </p:pic>
    </p:spTree>
  </p:cSld>
  <p:clrMapOvr>
    <a:masterClrMapping/>
  </p:clrMapOvr>
  <p:transition advTm="2322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By Design</a:t>
            </a:r>
            <a:br>
              <a:rPr lang="en-US" dirty="0" smtClean="0"/>
            </a:br>
            <a:r>
              <a:rPr lang="en-US" dirty="0" smtClean="0"/>
              <a:t>-Grant Wiggins &amp; Jay </a:t>
            </a:r>
            <a:r>
              <a:rPr lang="en-US" dirty="0" err="1" smtClean="0"/>
              <a:t>McTighe</a:t>
            </a:r>
            <a:endParaRPr lang="en-US" dirty="0"/>
          </a:p>
        </p:txBody>
      </p:sp>
      <p:pic>
        <p:nvPicPr>
          <p:cNvPr id="4" name="Content Placeholder 3" descr="UbD.jpeg"/>
          <p:cNvPicPr>
            <a:picLocks noGrp="1" noChangeAspect="1"/>
          </p:cNvPicPr>
          <p:nvPr>
            <p:ph sz="quarter" idx="1"/>
          </p:nvPr>
        </p:nvPicPr>
        <p:blipFill>
          <a:blip r:embed="rId3" cstate="print"/>
          <a:stretch>
            <a:fillRect/>
          </a:stretch>
        </p:blipFill>
        <p:spPr>
          <a:xfrm>
            <a:off x="2286000" y="1828800"/>
            <a:ext cx="4419599" cy="4419599"/>
          </a:xfrm>
        </p:spPr>
      </p:pic>
      <p:pic>
        <p:nvPicPr>
          <p:cNvPr id="5" name="~PP2164.WAV">
            <a:hlinkClick r:id="" action="ppaction://media"/>
          </p:cNvPr>
          <p:cNvPicPr>
            <a:picLocks noRot="1" noChangeAspect="1"/>
          </p:cNvPicPr>
          <p:nvPr>
            <a:wavAudioFile r:embed="rId1" name="~PP2164.WAV"/>
          </p:nvPr>
        </p:nvPicPr>
        <p:blipFill>
          <a:blip r:embed="rId4" cstate="print"/>
          <a:stretch>
            <a:fillRect/>
          </a:stretch>
        </p:blipFill>
        <p:spPr>
          <a:xfrm>
            <a:off x="8702675" y="6416675"/>
            <a:ext cx="304800" cy="304800"/>
          </a:xfrm>
          <a:prstGeom prst="rect">
            <a:avLst/>
          </a:prstGeom>
        </p:spPr>
      </p:pic>
    </p:spTree>
  </p:cSld>
  <p:clrMapOvr>
    <a:masterClrMapping/>
  </p:clrMapOvr>
  <p:transition advTm="290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UbD</a:t>
            </a:r>
            <a:r>
              <a:rPr lang="en-US" dirty="0" smtClean="0"/>
              <a:t> for English Learners</a:t>
            </a:r>
            <a:endParaRPr lang="en-US" dirty="0"/>
          </a:p>
        </p:txBody>
      </p:sp>
      <p:sp>
        <p:nvSpPr>
          <p:cNvPr id="3" name="Content Placeholder 2"/>
          <p:cNvSpPr>
            <a:spLocks noGrp="1"/>
          </p:cNvSpPr>
          <p:nvPr>
            <p:ph sz="quarter" idx="1"/>
          </p:nvPr>
        </p:nvSpPr>
        <p:spPr/>
        <p:txBody>
          <a:bodyPr/>
          <a:lstStyle/>
          <a:p>
            <a:r>
              <a:rPr lang="en-US" dirty="0" smtClean="0"/>
              <a:t>Authentic Assessment</a:t>
            </a:r>
          </a:p>
          <a:p>
            <a:pPr>
              <a:buNone/>
            </a:pPr>
            <a:endParaRPr lang="en-US" dirty="0" smtClean="0"/>
          </a:p>
          <a:p>
            <a:r>
              <a:rPr lang="en-US" dirty="0" smtClean="0"/>
              <a:t>Reduces Language Bias</a:t>
            </a:r>
          </a:p>
          <a:p>
            <a:endParaRPr lang="en-US" dirty="0" smtClean="0"/>
          </a:p>
          <a:p>
            <a:r>
              <a:rPr lang="en-US" dirty="0" smtClean="0"/>
              <a:t>Provides clearer picture of student understanding</a:t>
            </a:r>
          </a:p>
          <a:p>
            <a:endParaRPr lang="en-US" dirty="0" smtClean="0"/>
          </a:p>
          <a:p>
            <a:r>
              <a:rPr lang="en-US" dirty="0" smtClean="0"/>
              <a:t>Provides greater opportunity for all domains of language</a:t>
            </a:r>
          </a:p>
          <a:p>
            <a:endParaRPr lang="en-US" dirty="0" smtClean="0"/>
          </a:p>
          <a:p>
            <a:r>
              <a:rPr lang="en-US" dirty="0" smtClean="0"/>
              <a:t>Helps to narrow objectives and focus on rigor</a:t>
            </a:r>
            <a:endParaRPr lang="en-US" dirty="0"/>
          </a:p>
        </p:txBody>
      </p:sp>
      <p:pic>
        <p:nvPicPr>
          <p:cNvPr id="4" name="~PP3315.WAV">
            <a:hlinkClick r:id="" action="ppaction://media"/>
          </p:cNvPr>
          <p:cNvPicPr>
            <a:picLocks noRot="1" noChangeAspect="1"/>
          </p:cNvPicPr>
          <p:nvPr>
            <a:wavAudioFile r:embed="rId1" name="~PP3315.WAV"/>
          </p:nvPr>
        </p:nvPicPr>
        <p:blipFill>
          <a:blip r:embed="rId3" cstate="print"/>
          <a:stretch>
            <a:fillRect/>
          </a:stretch>
        </p:blipFill>
        <p:spPr>
          <a:xfrm>
            <a:off x="8702675" y="6416675"/>
            <a:ext cx="304800" cy="304800"/>
          </a:xfrm>
          <a:prstGeom prst="rect">
            <a:avLst/>
          </a:prstGeom>
        </p:spPr>
      </p:pic>
    </p:spTree>
  </p:cSld>
  <p:clrMapOvr>
    <a:masterClrMapping/>
  </p:clrMapOvr>
  <p:transition advTm="829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Three Steps for Backward Design</a:t>
            </a:r>
            <a:endParaRPr lang="en-US" dirty="0"/>
          </a:p>
        </p:txBody>
      </p:sp>
      <p:sp>
        <p:nvSpPr>
          <p:cNvPr id="3" name="Content Placeholder 2"/>
          <p:cNvSpPr>
            <a:spLocks noGrp="1"/>
          </p:cNvSpPr>
          <p:nvPr>
            <p:ph sz="quarter" idx="1"/>
          </p:nvPr>
        </p:nvSpPr>
        <p:spPr/>
        <p:txBody>
          <a:bodyPr/>
          <a:lstStyle/>
          <a:p>
            <a:r>
              <a:rPr lang="en-US" dirty="0" smtClean="0"/>
              <a:t>1)  Identify Desired Results (and Understandings)</a:t>
            </a:r>
          </a:p>
          <a:p>
            <a:endParaRPr lang="en-US" dirty="0" smtClean="0"/>
          </a:p>
          <a:p>
            <a:endParaRPr lang="en-US" dirty="0" smtClean="0"/>
          </a:p>
          <a:p>
            <a:r>
              <a:rPr lang="en-US" dirty="0" smtClean="0"/>
              <a:t>2) Determine Acceptable Evidence</a:t>
            </a:r>
          </a:p>
          <a:p>
            <a:endParaRPr lang="en-US" dirty="0" smtClean="0"/>
          </a:p>
          <a:p>
            <a:endParaRPr lang="en-US" dirty="0" smtClean="0"/>
          </a:p>
          <a:p>
            <a:r>
              <a:rPr lang="en-US" dirty="0" smtClean="0"/>
              <a:t>3) Plan Meaningful </a:t>
            </a:r>
            <a:r>
              <a:rPr lang="en-US" dirty="0" smtClean="0"/>
              <a:t>L</a:t>
            </a:r>
            <a:r>
              <a:rPr lang="en-US" dirty="0" smtClean="0"/>
              <a:t>earning </a:t>
            </a:r>
            <a:r>
              <a:rPr lang="en-US" dirty="0" smtClean="0"/>
              <a:t>E</a:t>
            </a:r>
            <a:r>
              <a:rPr lang="en-US" dirty="0" smtClean="0"/>
              <a:t>xperiences</a:t>
            </a:r>
            <a:endParaRPr lang="en-US" dirty="0"/>
          </a:p>
        </p:txBody>
      </p:sp>
      <p:pic>
        <p:nvPicPr>
          <p:cNvPr id="4" name="~PP702.WAV">
            <a:hlinkClick r:id="" action="ppaction://media"/>
          </p:cNvPr>
          <p:cNvPicPr>
            <a:picLocks noRot="1" noChangeAspect="1"/>
          </p:cNvPicPr>
          <p:nvPr>
            <a:wavAudioFile r:embed="rId1" name="~PP702.WAV"/>
          </p:nvPr>
        </p:nvPicPr>
        <p:blipFill>
          <a:blip r:embed="rId3" cstate="print"/>
          <a:stretch>
            <a:fillRect/>
          </a:stretch>
        </p:blipFill>
        <p:spPr>
          <a:xfrm>
            <a:off x="8702675" y="6416675"/>
            <a:ext cx="304800" cy="304800"/>
          </a:xfrm>
          <a:prstGeom prst="rect">
            <a:avLst/>
          </a:prstGeom>
        </p:spPr>
      </p:pic>
    </p:spTree>
  </p:cSld>
  <p:clrMapOvr>
    <a:masterClrMapping/>
  </p:clrMapOvr>
  <p:transition advTm="956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Understanding</a:t>
            </a:r>
            <a:endParaRPr lang="en-US" dirty="0"/>
          </a:p>
        </p:txBody>
      </p:sp>
      <p:sp>
        <p:nvSpPr>
          <p:cNvPr id="3" name="Content Placeholder 2"/>
          <p:cNvSpPr>
            <a:spLocks noGrp="1"/>
          </p:cNvSpPr>
          <p:nvPr>
            <p:ph sz="quarter" idx="1"/>
          </p:nvPr>
        </p:nvSpPr>
        <p:spPr/>
        <p:txBody>
          <a:bodyPr/>
          <a:lstStyle/>
          <a:p>
            <a:r>
              <a:rPr lang="en-US" dirty="0" smtClean="0"/>
              <a:t>Requires deep thinking</a:t>
            </a:r>
          </a:p>
          <a:p>
            <a:endParaRPr lang="en-US" dirty="0" smtClean="0"/>
          </a:p>
          <a:p>
            <a:r>
              <a:rPr lang="en-US" dirty="0" smtClean="0"/>
              <a:t>Transferability</a:t>
            </a:r>
          </a:p>
          <a:p>
            <a:endParaRPr lang="en-US" dirty="0" smtClean="0"/>
          </a:p>
          <a:p>
            <a:r>
              <a:rPr lang="en-US" dirty="0" smtClean="0"/>
              <a:t>Open to Interpretation</a:t>
            </a:r>
            <a:endParaRPr lang="en-US" dirty="0"/>
          </a:p>
        </p:txBody>
      </p:sp>
      <p:pic>
        <p:nvPicPr>
          <p:cNvPr id="4" name="~PP2839.WAV">
            <a:hlinkClick r:id="" action="ppaction://media"/>
          </p:cNvPr>
          <p:cNvPicPr>
            <a:picLocks noRot="1" noChangeAspect="1"/>
          </p:cNvPicPr>
          <p:nvPr>
            <a:wavAudioFile r:embed="rId1" name="~PP2839.WAV"/>
          </p:nvPr>
        </p:nvPicPr>
        <p:blipFill>
          <a:blip r:embed="rId3" cstate="print"/>
          <a:stretch>
            <a:fillRect/>
          </a:stretch>
        </p:blipFill>
        <p:spPr>
          <a:xfrm>
            <a:off x="8702675" y="6416675"/>
            <a:ext cx="304800" cy="304800"/>
          </a:xfrm>
          <a:prstGeom prst="rect">
            <a:avLst/>
          </a:prstGeom>
        </p:spPr>
      </p:pic>
    </p:spTree>
  </p:cSld>
  <p:clrMapOvr>
    <a:masterClrMapping/>
  </p:clrMapOvr>
  <p:transition advTm="675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Content Priorities</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P1203.WAV">
            <a:hlinkClick r:id="" action="ppaction://media"/>
          </p:cNvPr>
          <p:cNvPicPr>
            <a:picLocks noRot="1" noChangeAspect="1"/>
          </p:cNvPicPr>
          <p:nvPr>
            <a:wavAudioFile r:embed="rId1" name="~PP1203.WAV"/>
          </p:nvPr>
        </p:nvPicPr>
        <p:blipFill>
          <a:blip r:embed="rId8" cstate="print"/>
          <a:stretch>
            <a:fillRect/>
          </a:stretch>
        </p:blipFill>
        <p:spPr>
          <a:xfrm>
            <a:off x="8702675" y="6416675"/>
            <a:ext cx="304800" cy="304800"/>
          </a:xfrm>
          <a:prstGeom prst="rect">
            <a:avLst/>
          </a:prstGeom>
        </p:spPr>
      </p:pic>
    </p:spTree>
  </p:cSld>
  <p:clrMapOvr>
    <a:masterClrMapping/>
  </p:clrMapOvr>
  <p:transition advTm="1156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Essential Questions</a:t>
            </a:r>
            <a:endParaRPr lang="en-US" dirty="0"/>
          </a:p>
        </p:txBody>
      </p:sp>
      <p:sp>
        <p:nvSpPr>
          <p:cNvPr id="3" name="Content Placeholder 2"/>
          <p:cNvSpPr>
            <a:spLocks noGrp="1"/>
          </p:cNvSpPr>
          <p:nvPr>
            <p:ph sz="quarter" idx="1"/>
          </p:nvPr>
        </p:nvSpPr>
        <p:spPr/>
        <p:txBody>
          <a:bodyPr/>
          <a:lstStyle/>
          <a:p>
            <a:r>
              <a:rPr lang="en-US" dirty="0" smtClean="0"/>
              <a:t>Challenge students to think deeply and creatively</a:t>
            </a:r>
          </a:p>
          <a:p>
            <a:endParaRPr lang="en-US" dirty="0" smtClean="0"/>
          </a:p>
          <a:p>
            <a:r>
              <a:rPr lang="en-US" dirty="0" smtClean="0"/>
              <a:t>Should be open-ended with no one algorithm</a:t>
            </a:r>
          </a:p>
          <a:p>
            <a:endParaRPr lang="en-US" dirty="0" smtClean="0"/>
          </a:p>
          <a:p>
            <a:r>
              <a:rPr lang="en-US" dirty="0" smtClean="0"/>
              <a:t>Require higher order Bloom’s thinking </a:t>
            </a:r>
            <a:r>
              <a:rPr lang="en-US" dirty="0" smtClean="0">
                <a:sym typeface="Wingdings" pitchFamily="2" charset="2"/>
              </a:rPr>
              <a:t> understanding</a:t>
            </a:r>
          </a:p>
          <a:p>
            <a:endParaRPr lang="en-US" dirty="0" smtClean="0">
              <a:sym typeface="Wingdings" pitchFamily="2" charset="2"/>
            </a:endParaRPr>
          </a:p>
          <a:p>
            <a:r>
              <a:rPr lang="en-US" dirty="0" smtClean="0">
                <a:sym typeface="Wingdings" pitchFamily="2" charset="2"/>
              </a:rPr>
              <a:t>Reflect deep understanding of content and concept</a:t>
            </a:r>
            <a:endParaRPr lang="en-US" dirty="0"/>
          </a:p>
        </p:txBody>
      </p:sp>
      <p:pic>
        <p:nvPicPr>
          <p:cNvPr id="4" name="~PP2896.WAV">
            <a:hlinkClick r:id="" action="ppaction://media"/>
          </p:cNvPr>
          <p:cNvPicPr>
            <a:picLocks noRot="1" noChangeAspect="1"/>
          </p:cNvPicPr>
          <p:nvPr>
            <a:wavAudioFile r:embed="rId1" name="~PP2896.WAV"/>
          </p:nvPr>
        </p:nvPicPr>
        <p:blipFill>
          <a:blip r:embed="rId3" cstate="print"/>
          <a:stretch>
            <a:fillRect/>
          </a:stretch>
        </p:blipFill>
        <p:spPr>
          <a:xfrm>
            <a:off x="8702675" y="6416675"/>
            <a:ext cx="304800" cy="304800"/>
          </a:xfrm>
          <a:prstGeom prst="rect">
            <a:avLst/>
          </a:prstGeom>
        </p:spPr>
      </p:pic>
    </p:spTree>
  </p:cSld>
  <p:clrMapOvr>
    <a:masterClrMapping/>
  </p:clrMapOvr>
  <p:transition advTm="999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the Assessment</a:t>
            </a:r>
            <a:endParaRPr lang="en-US" dirty="0"/>
          </a:p>
        </p:txBody>
      </p:sp>
      <p:sp>
        <p:nvSpPr>
          <p:cNvPr id="3" name="Content Placeholder 2"/>
          <p:cNvSpPr>
            <a:spLocks noGrp="1"/>
          </p:cNvSpPr>
          <p:nvPr>
            <p:ph sz="quarter" idx="1"/>
          </p:nvPr>
        </p:nvSpPr>
        <p:spPr/>
        <p:txBody>
          <a:bodyPr/>
          <a:lstStyle/>
          <a:p>
            <a:r>
              <a:rPr lang="en-US" dirty="0" smtClean="0"/>
              <a:t>GRASPS</a:t>
            </a:r>
          </a:p>
          <a:p>
            <a:endParaRPr lang="en-US" dirty="0" smtClean="0"/>
          </a:p>
          <a:p>
            <a:r>
              <a:rPr lang="en-US" dirty="0" smtClean="0"/>
              <a:t>G = Goal</a:t>
            </a:r>
          </a:p>
          <a:p>
            <a:r>
              <a:rPr lang="en-US" dirty="0" smtClean="0"/>
              <a:t>R = Role</a:t>
            </a:r>
          </a:p>
          <a:p>
            <a:r>
              <a:rPr lang="en-US" dirty="0" smtClean="0"/>
              <a:t>A = Audience</a:t>
            </a:r>
          </a:p>
          <a:p>
            <a:r>
              <a:rPr lang="en-US" dirty="0" smtClean="0"/>
              <a:t>S = Situation</a:t>
            </a:r>
          </a:p>
          <a:p>
            <a:r>
              <a:rPr lang="en-US" dirty="0" smtClean="0"/>
              <a:t>P = Product, Performance &amp; Purpose</a:t>
            </a:r>
          </a:p>
          <a:p>
            <a:r>
              <a:rPr lang="en-US" dirty="0" smtClean="0"/>
              <a:t>S = Standards and Criteria for Success</a:t>
            </a:r>
            <a:endParaRPr lang="en-US" dirty="0" smtClean="0"/>
          </a:p>
        </p:txBody>
      </p:sp>
      <p:pic>
        <p:nvPicPr>
          <p:cNvPr id="4" name="~PP2635.WAV">
            <a:hlinkClick r:id="" action="ppaction://media"/>
          </p:cNvPr>
          <p:cNvPicPr>
            <a:picLocks noRot="1" noChangeAspect="1"/>
          </p:cNvPicPr>
          <p:nvPr>
            <a:wavAudioFile r:embed="rId1" name="~PP2635.WAV"/>
          </p:nvPr>
        </p:nvPicPr>
        <p:blipFill>
          <a:blip r:embed="rId3" cstate="print"/>
          <a:stretch>
            <a:fillRect/>
          </a:stretch>
        </p:blipFill>
        <p:spPr>
          <a:xfrm>
            <a:off x="8702675" y="6416675"/>
            <a:ext cx="304800" cy="304800"/>
          </a:xfrm>
          <a:prstGeom prst="rect">
            <a:avLst/>
          </a:prstGeom>
        </p:spPr>
      </p:pic>
    </p:spTree>
  </p:cSld>
  <p:clrMapOvr>
    <a:masterClrMapping/>
  </p:clrMapOvr>
  <p:transition advTm="1799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Further GRASPS Examples</a:t>
            </a:r>
            <a:endParaRPr lang="en-US" dirty="0"/>
          </a:p>
        </p:txBody>
      </p:sp>
      <p:sp>
        <p:nvSpPr>
          <p:cNvPr id="3" name="Content Placeholder 2"/>
          <p:cNvSpPr>
            <a:spLocks noGrp="1"/>
          </p:cNvSpPr>
          <p:nvPr>
            <p:ph sz="quarter" idx="1"/>
          </p:nvPr>
        </p:nvSpPr>
        <p:spPr/>
        <p:txBody>
          <a:bodyPr/>
          <a:lstStyle/>
          <a:p>
            <a:r>
              <a:rPr lang="en-US" dirty="0" smtClean="0"/>
              <a:t>From </a:t>
            </a:r>
            <a:r>
              <a:rPr lang="en-US" dirty="0" err="1" smtClean="0"/>
              <a:t>UbD</a:t>
            </a:r>
            <a:r>
              <a:rPr lang="en-US" dirty="0" smtClean="0"/>
              <a:t> – Grade 3</a:t>
            </a:r>
          </a:p>
          <a:p>
            <a:endParaRPr lang="en-US" dirty="0" smtClean="0"/>
          </a:p>
          <a:p>
            <a:pPr>
              <a:buNone/>
            </a:pPr>
            <a:r>
              <a:rPr lang="en-US" dirty="0" smtClean="0"/>
              <a:t>Your goal is to demonstrate understanding of good nutrition and healthful learning.  You are a nutritionist and the </a:t>
            </a:r>
            <a:r>
              <a:rPr lang="en-US" dirty="0" err="1" smtClean="0"/>
              <a:t>OngaBango</a:t>
            </a:r>
            <a:r>
              <a:rPr lang="en-US" dirty="0" smtClean="0"/>
              <a:t> Summer Camp has asked you to create a dinner menu for campers for their three-night summer program.  They are hoping to provide campers will all the nutrition they need so campers are healthy and well-rested.  You will create a menu that shows a solid understanding of nutrition requirements.</a:t>
            </a:r>
            <a:endParaRPr lang="en-US" dirty="0"/>
          </a:p>
        </p:txBody>
      </p:sp>
      <p:pic>
        <p:nvPicPr>
          <p:cNvPr id="4" name="~PP266.WAV">
            <a:hlinkClick r:id="" action="ppaction://media"/>
          </p:cNvPr>
          <p:cNvPicPr>
            <a:picLocks noRot="1" noChangeAspect="1"/>
          </p:cNvPicPr>
          <p:nvPr>
            <a:wavAudioFile r:embed="rId1" name="~PP266.WAV"/>
          </p:nvPr>
        </p:nvPicPr>
        <p:blipFill>
          <a:blip r:embed="rId3" cstate="print"/>
          <a:stretch>
            <a:fillRect/>
          </a:stretch>
        </p:blipFill>
        <p:spPr>
          <a:xfrm>
            <a:off x="8702675" y="6416675"/>
            <a:ext cx="304800" cy="304800"/>
          </a:xfrm>
          <a:prstGeom prst="rect">
            <a:avLst/>
          </a:prstGeom>
        </p:spPr>
      </p:pic>
    </p:spTree>
  </p:cSld>
  <p:clrMapOvr>
    <a:masterClrMapping/>
  </p:clrMapOvr>
  <p:transition advTm="520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77</TotalTime>
  <Words>485</Words>
  <Application>Microsoft Office PowerPoint</Application>
  <PresentationFormat>On-screen Show (4:3)</PresentationFormat>
  <Paragraphs>77</Paragraphs>
  <Slides>13</Slides>
  <Notes>0</Notes>
  <HiddenSlides>0</HiddenSlides>
  <MMClips>13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Equity</vt:lpstr>
      <vt:lpstr>Understanding By Design</vt:lpstr>
      <vt:lpstr>Understanding By Design -Grant Wiggins &amp; Jay McTighe</vt:lpstr>
      <vt:lpstr>Why UbD for English Learners</vt:lpstr>
      <vt:lpstr>Three Steps for Backward Design</vt:lpstr>
      <vt:lpstr>Defining Understanding</vt:lpstr>
      <vt:lpstr>Clarifying Content Priorities</vt:lpstr>
      <vt:lpstr>Developing Essential Questions</vt:lpstr>
      <vt:lpstr>Developing the Assessment</vt:lpstr>
      <vt:lpstr>Some Further GRASPS Examples</vt:lpstr>
      <vt:lpstr>Some Further GRASPS Examples</vt:lpstr>
      <vt:lpstr>Some Further GRASPS Examples</vt:lpstr>
      <vt:lpstr>Planning Learning Experiences</vt:lpstr>
      <vt:lpstr>Give it A Try!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By Design</dc:title>
  <dc:creator>jplotkin</dc:creator>
  <cp:lastModifiedBy>jplotkin</cp:lastModifiedBy>
  <cp:revision>7</cp:revision>
  <dcterms:created xsi:type="dcterms:W3CDTF">2013-01-25T22:47:16Z</dcterms:created>
  <dcterms:modified xsi:type="dcterms:W3CDTF">2013-01-26T00:05:04Z</dcterms:modified>
</cp:coreProperties>
</file>